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audio1.bin" ContentType="audio/unknown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385" r:id="rId3"/>
    <p:sldId id="386" r:id="rId4"/>
    <p:sldId id="401" r:id="rId5"/>
    <p:sldId id="373" r:id="rId6"/>
    <p:sldId id="406" r:id="rId7"/>
    <p:sldId id="408" r:id="rId8"/>
    <p:sldId id="410" r:id="rId9"/>
    <p:sldId id="374" r:id="rId10"/>
    <p:sldId id="375" r:id="rId11"/>
    <p:sldId id="377" r:id="rId12"/>
    <p:sldId id="378" r:id="rId13"/>
    <p:sldId id="398" r:id="rId14"/>
    <p:sldId id="390" r:id="rId15"/>
    <p:sldId id="397" r:id="rId16"/>
    <p:sldId id="380" r:id="rId17"/>
    <p:sldId id="381" r:id="rId18"/>
    <p:sldId id="379" r:id="rId19"/>
    <p:sldId id="391" r:id="rId20"/>
    <p:sldId id="399" r:id="rId21"/>
    <p:sldId id="400" r:id="rId22"/>
    <p:sldId id="405" r:id="rId23"/>
    <p:sldId id="404" r:id="rId24"/>
    <p:sldId id="402" r:id="rId25"/>
    <p:sldId id="384" r:id="rId26"/>
    <p:sldId id="392" r:id="rId27"/>
    <p:sldId id="393" r:id="rId2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Objects="1">
      <p:cViewPr varScale="1">
        <p:scale>
          <a:sx n="49" d="100"/>
          <a:sy n="49" d="100"/>
        </p:scale>
        <p:origin x="-12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jn_:Users:ronrusay:Documents:Microsoft%20User%20Data:Office%202011%20AutoRecovery:Chem108-18s%20(version%201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jn_:Users:ronrusay:Documents:Microsoft%20User%20Data:Office%202011%20AutoRecovery:Chem108-18s%20(version%20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jn_:Users:ronrusay:Documents:Microsoft%20User%20Data:Office%202011%20AutoRecovery:Chem108-18s%20(version%20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Density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Unkown Metal</c:v>
          </c:tx>
          <c:spPr>
            <a:ln w="47625">
              <a:noFill/>
            </a:ln>
          </c:spPr>
          <c:xVal>
            <c:numRef>
              <c:f>'[Chem108-18s (version 1).xlsx]Sheet6'!$D$3:$D$8</c:f>
              <c:numCache>
                <c:formatCode>0.0</c:formatCode>
                <c:ptCount val="6"/>
                <c:pt idx="0">
                  <c:v>0.518134715025907</c:v>
                </c:pt>
                <c:pt idx="1">
                  <c:v>2.849740932642487</c:v>
                </c:pt>
                <c:pt idx="2">
                  <c:v>5.88082901554404</c:v>
                </c:pt>
                <c:pt idx="3">
                  <c:v>30.36269430051813</c:v>
                </c:pt>
                <c:pt idx="4">
                  <c:v>82.2279792746114</c:v>
                </c:pt>
                <c:pt idx="5">
                  <c:v>117.6165803108808</c:v>
                </c:pt>
              </c:numCache>
            </c:numRef>
          </c:xVal>
          <c:yVal>
            <c:numRef>
              <c:f>'[Chem108-18s (version 1).xlsx]Sheet6'!$E$3:$E$8</c:f>
              <c:numCache>
                <c:formatCode>0.0</c:formatCode>
                <c:ptCount val="6"/>
                <c:pt idx="0">
                  <c:v>10.0</c:v>
                </c:pt>
                <c:pt idx="1">
                  <c:v>55.0</c:v>
                </c:pt>
                <c:pt idx="2">
                  <c:v>113.5</c:v>
                </c:pt>
                <c:pt idx="3">
                  <c:v>586.0</c:v>
                </c:pt>
                <c:pt idx="4">
                  <c:v>1587.0</c:v>
                </c:pt>
                <c:pt idx="5">
                  <c:v>2270.0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73393560"/>
        <c:axId val="-2079031608"/>
      </c:scatterChart>
      <c:valAx>
        <c:axId val="-20733935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Volume</a:t>
                </a:r>
                <a:r>
                  <a:rPr lang="en-US" baseline="0"/>
                  <a:t> (mL)</a:t>
                </a:r>
                <a:endParaRPr lang="en-US"/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-2079031608"/>
        <c:crosses val="autoZero"/>
        <c:crossBetween val="midCat"/>
      </c:valAx>
      <c:valAx>
        <c:axId val="-2079031608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Mass</a:t>
                </a:r>
              </a:p>
              <a:p>
                <a:pPr>
                  <a:defRPr/>
                </a:pPr>
                <a:r>
                  <a:rPr lang="en-US"/>
                  <a:t> (grams)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-207339356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9113779527559"/>
          <c:y val="0.554892825896763"/>
          <c:w val="0.216602362204724"/>
          <c:h val="0.0889887722368037"/>
        </c:manualLayout>
      </c:layout>
      <c:overlay val="1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Density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Unkown Metal</c:v>
          </c:tx>
          <c:spPr>
            <a:ln w="47625">
              <a:noFill/>
            </a:ln>
          </c:spPr>
          <c:trendline>
            <c:trendlineType val="linear"/>
            <c:dispRSqr val="0"/>
            <c:dispEq val="0"/>
          </c:trendline>
          <c:xVal>
            <c:numRef>
              <c:f>'[Chem108-18s (version 1).xlsx]Sheet6'!$D$3:$D$8</c:f>
              <c:numCache>
                <c:formatCode>0.0</c:formatCode>
                <c:ptCount val="6"/>
                <c:pt idx="0">
                  <c:v>0.518134715025907</c:v>
                </c:pt>
                <c:pt idx="1">
                  <c:v>2.849740932642487</c:v>
                </c:pt>
                <c:pt idx="2">
                  <c:v>5.88082901554404</c:v>
                </c:pt>
                <c:pt idx="3">
                  <c:v>30.36269430051813</c:v>
                </c:pt>
                <c:pt idx="4">
                  <c:v>82.2279792746114</c:v>
                </c:pt>
                <c:pt idx="5">
                  <c:v>117.6165803108808</c:v>
                </c:pt>
              </c:numCache>
            </c:numRef>
          </c:xVal>
          <c:yVal>
            <c:numRef>
              <c:f>'[Chem108-18s (version 1).xlsx]Sheet6'!$E$3:$E$8</c:f>
              <c:numCache>
                <c:formatCode>0.0</c:formatCode>
                <c:ptCount val="6"/>
                <c:pt idx="0">
                  <c:v>10.0</c:v>
                </c:pt>
                <c:pt idx="1">
                  <c:v>55.0</c:v>
                </c:pt>
                <c:pt idx="2">
                  <c:v>113.5</c:v>
                </c:pt>
                <c:pt idx="3">
                  <c:v>586.0</c:v>
                </c:pt>
                <c:pt idx="4">
                  <c:v>1587.0</c:v>
                </c:pt>
                <c:pt idx="5">
                  <c:v>2270.0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48804680"/>
        <c:axId val="-2104774536"/>
      </c:scatterChart>
      <c:valAx>
        <c:axId val="-20488046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Volume</a:t>
                </a:r>
                <a:r>
                  <a:rPr lang="en-US" baseline="0"/>
                  <a:t> (mL)</a:t>
                </a:r>
                <a:endParaRPr lang="en-US"/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-2104774536"/>
        <c:crosses val="autoZero"/>
        <c:crossBetween val="midCat"/>
      </c:valAx>
      <c:valAx>
        <c:axId val="-2104774536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Mass</a:t>
                </a:r>
              </a:p>
              <a:p>
                <a:pPr>
                  <a:defRPr/>
                </a:pPr>
                <a:r>
                  <a:rPr lang="en-US"/>
                  <a:t> (grams)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-204880468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9113779527559"/>
          <c:y val="0.476189122193059"/>
          <c:w val="0.269973315835521"/>
          <c:h val="0.281881014873141"/>
        </c:manualLayout>
      </c:layout>
      <c:overlay val="1"/>
    </c:legend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Mass &amp; Volume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Volume</c:v>
          </c:tx>
          <c:invertIfNegative val="0"/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Lit>
              <c:ptCount val="1"/>
              <c:pt idx="0">
                <c:v>_x000c_Mass (grams)</c:v>
              </c:pt>
            </c:strLit>
          </c:cat>
          <c:val>
            <c:numRef>
              <c:f>'[Chem108-18s (version 1).xlsx]Sheet6'!$D$3:$D$8</c:f>
              <c:numCache>
                <c:formatCode>0.0</c:formatCode>
                <c:ptCount val="6"/>
                <c:pt idx="0">
                  <c:v>0.518134715025907</c:v>
                </c:pt>
                <c:pt idx="1">
                  <c:v>2.849740932642487</c:v>
                </c:pt>
                <c:pt idx="2">
                  <c:v>5.88082901554404</c:v>
                </c:pt>
                <c:pt idx="3">
                  <c:v>30.36269430051813</c:v>
                </c:pt>
                <c:pt idx="4">
                  <c:v>82.2279792746114</c:v>
                </c:pt>
                <c:pt idx="5">
                  <c:v>117.6165803108808</c:v>
                </c:pt>
              </c:numCache>
            </c:numRef>
          </c:val>
        </c:ser>
        <c:ser>
          <c:idx val="1"/>
          <c:order val="1"/>
          <c:tx>
            <c:v>Mass</c:v>
          </c:tx>
          <c:invertIfNegative val="0"/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Lit>
              <c:ptCount val="1"/>
              <c:pt idx="0">
                <c:v>_x000c_Mass (grams)</c:v>
              </c:pt>
            </c:strLit>
          </c:cat>
          <c:val>
            <c:numRef>
              <c:f>'[Chem108-18s (version 1).xlsx]Sheet6'!$E$3:$E$8</c:f>
              <c:numCache>
                <c:formatCode>0.0</c:formatCode>
                <c:ptCount val="6"/>
                <c:pt idx="0">
                  <c:v>10.0</c:v>
                </c:pt>
                <c:pt idx="1">
                  <c:v>55.0</c:v>
                </c:pt>
                <c:pt idx="2">
                  <c:v>113.5</c:v>
                </c:pt>
                <c:pt idx="3">
                  <c:v>586.0</c:v>
                </c:pt>
                <c:pt idx="4">
                  <c:v>1587.0</c:v>
                </c:pt>
                <c:pt idx="5">
                  <c:v>2270.0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2075742184"/>
        <c:axId val="-2078874696"/>
        <c:axId val="0"/>
      </c:bar3DChart>
      <c:catAx>
        <c:axId val="-2075742184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Unknown</a:t>
                </a:r>
                <a:r>
                  <a:rPr lang="en-US" baseline="0"/>
                  <a:t> Samples 1-6</a:t>
                </a:r>
                <a:endParaRPr lang="en-US"/>
              </a:p>
            </c:rich>
          </c:tx>
          <c:layout/>
          <c:overlay val="0"/>
        </c:title>
        <c:majorTickMark val="out"/>
        <c:minorTickMark val="none"/>
        <c:tickLblPos val="nextTo"/>
        <c:crossAx val="-2078874696"/>
        <c:crosses val="autoZero"/>
        <c:auto val="1"/>
        <c:lblAlgn val="ctr"/>
        <c:lblOffset val="100"/>
        <c:noMultiLvlLbl val="0"/>
      </c:catAx>
      <c:valAx>
        <c:axId val="-2078874696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Mass</a:t>
                </a:r>
                <a:endParaRPr lang="en-US" baseline="0"/>
              </a:p>
              <a:p>
                <a:pPr>
                  <a:defRPr/>
                </a:pPr>
                <a:r>
                  <a:rPr lang="en-US" baseline="0"/>
                  <a:t>(grams)</a:t>
                </a:r>
              </a:p>
              <a:p>
                <a:pPr>
                  <a:defRPr/>
                </a:pPr>
                <a:endParaRPr lang="en-US" baseline="0"/>
              </a:p>
              <a:p>
                <a:pPr>
                  <a:defRPr/>
                </a:pPr>
                <a:r>
                  <a:rPr lang="en-US" baseline="0"/>
                  <a:t>Volume</a:t>
                </a:r>
              </a:p>
              <a:p>
                <a:pPr>
                  <a:defRPr/>
                </a:pPr>
                <a:r>
                  <a:rPr lang="en-US" baseline="0"/>
                  <a:t>(mL)</a:t>
                </a:r>
                <a:endParaRPr lang="en-US"/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-20757421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EEBC986-22CE-7A42-A0BC-6EF7A7F5EB46}" type="datetime1">
              <a:rPr lang="en-US"/>
              <a:pPr/>
              <a:t>2/5/19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06EBA08-EB38-6446-B558-E3728C52C9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1358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826FF64-1955-5B4F-A19B-E1CA0DBD5D66}" type="datetime1">
              <a:rPr lang="en-US"/>
              <a:pPr/>
              <a:t>2/5/19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E765E4E-6D2D-5D44-A3CF-5D75419C55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1504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08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21509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1105617-67F3-1244-9844-8BF30F8FEF86}" type="slidenum">
              <a:rPr lang="en-US" sz="1200">
                <a:latin typeface="Times" charset="0"/>
              </a:rPr>
              <a:pPr eaLnBrk="1" hangingPunct="1"/>
              <a:t>5</a:t>
            </a:fld>
            <a:endParaRPr lang="en-US" sz="120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Genev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solidFill>
                  <a:srgbClr val="000000"/>
                </a:solidFill>
                <a:latin typeface="Geneva" charset="0"/>
                <a:ea typeface="ＭＳ Ｐゴシック" charset="0"/>
                <a:cs typeface="ＭＳ Ｐゴシック" charset="0"/>
              </a:rPr>
              <a:t>Calculation of iron density</a:t>
            </a:r>
          </a:p>
          <a:p>
            <a:endParaRPr lang="en-US">
              <a:solidFill>
                <a:srgbClr val="000000"/>
              </a:solidFill>
              <a:latin typeface="Genev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solidFill>
                  <a:srgbClr val="000000"/>
                </a:solidFill>
                <a:latin typeface="Geneva" charset="0"/>
                <a:ea typeface="ＭＳ Ｐゴシック" charset="0"/>
                <a:cs typeface="ＭＳ Ｐゴシック" charset="0"/>
              </a:rPr>
              <a:t>Notes:</a:t>
            </a:r>
          </a:p>
          <a:p>
            <a:r>
              <a:rPr lang="en-US">
                <a:solidFill>
                  <a:srgbClr val="000000"/>
                </a:solidFill>
                <a:latin typeface="Geneva" charset="0"/>
                <a:ea typeface="ＭＳ Ｐゴシック" charset="0"/>
                <a:cs typeface="ＭＳ Ｐゴシック" charset="0"/>
              </a:rPr>
              <a:t>Proper units for density are mass per unit volume.</a:t>
            </a:r>
          </a:p>
          <a:p>
            <a:endParaRPr lang="en-US">
              <a:solidFill>
                <a:srgbClr val="000000"/>
              </a:solidFill>
              <a:latin typeface="Genev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700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29701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F09B281-E332-3B4C-A10D-44CBF562AB08}" type="slidenum">
              <a:rPr lang="en-US" sz="1200"/>
              <a:pPr eaLnBrk="1" hangingPunct="1"/>
              <a:t>9</a:t>
            </a:fld>
            <a:endParaRPr 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772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32773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46295AD-54F0-0544-A39A-842E0E7C211A}" type="slidenum">
              <a:rPr lang="en-US" sz="1200">
                <a:latin typeface="Times" charset="0"/>
              </a:rPr>
              <a:pPr eaLnBrk="1" hangingPunct="1"/>
              <a:t>11</a:t>
            </a:fld>
            <a:endParaRPr lang="en-US" sz="120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4820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34821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836A5E4-F947-614B-840D-B6EE6043ED6C}" type="slidenum">
              <a:rPr lang="en-US" sz="1200"/>
              <a:pPr eaLnBrk="1" hangingPunct="1"/>
              <a:t>12</a:t>
            </a:fld>
            <a:endParaRPr 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868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36869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11A5BDC-01D9-F844-BCDC-67E3AA50385B}" type="slidenum">
              <a:rPr lang="en-US" sz="1200"/>
              <a:pPr eaLnBrk="1" hangingPunct="1"/>
              <a:t>13</a:t>
            </a:fld>
            <a:endParaRPr 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6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38917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B3DFD46-A969-E74D-9298-98D594DD1059}" type="slidenum">
              <a:rPr lang="en-US" sz="1200"/>
              <a:pPr eaLnBrk="1" hangingPunct="1"/>
              <a:t>14</a:t>
            </a:fld>
            <a:endParaRPr 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Table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3012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43013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45E33FC-3E37-DA4B-8CB9-A1FF38F638AF}" type="slidenum">
              <a:rPr lang="en-US" sz="1200"/>
              <a:pPr eaLnBrk="1" hangingPunct="1"/>
              <a:t>16</a:t>
            </a:fld>
            <a:endParaRPr 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084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4608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D887E38-E63F-B542-BE4A-46E76A1106E9}" type="slidenum">
              <a:rPr lang="en-US" sz="1200"/>
              <a:pPr eaLnBrk="1" hangingPunct="1"/>
              <a:t>18</a:t>
            </a:fld>
            <a:endParaRPr lang="en-U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324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09CCFE5-BAA1-ED49-90E7-0F06BFD2037C}" type="slidenum">
              <a:rPr lang="en-US" sz="1200"/>
              <a:pPr eaLnBrk="1" hangingPunct="1"/>
              <a:t>20</a:t>
            </a:fld>
            <a:endParaRPr lang="en-US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2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58373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F3622E1-FFDC-1346-BA41-422C13838652}" type="slidenum">
              <a:rPr lang="en-US" sz="1200"/>
              <a:pPr eaLnBrk="1" hangingPunct="1"/>
              <a:t>21</a:t>
            </a:fld>
            <a:endParaRPr 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20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60421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33F8264-9BCB-404A-B557-B030D54033BC}" type="slidenum">
              <a:rPr lang="en-US" sz="1200"/>
              <a:pPr eaLnBrk="1" hangingPunct="1"/>
              <a:t>22</a:t>
            </a:fld>
            <a:endParaRPr lang="en-US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2468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62469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A3D5635-5AE5-6745-A9F5-96F3E68F64A8}" type="slidenum">
              <a:rPr lang="en-US" sz="1200"/>
              <a:pPr eaLnBrk="1" hangingPunct="1"/>
              <a:t>23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615666-537B-BE4B-AA01-6B33D0FB9F78}" type="datetime1">
              <a:rPr lang="en-US"/>
              <a:pPr/>
              <a:t>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FC263E-FBC9-F644-9C85-3A6653391AF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459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493106-884B-9448-B1FB-7A6AEEB497AF}" type="datetime1">
              <a:rPr lang="en-US"/>
              <a:pPr/>
              <a:t>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905980-ADF8-1E4D-B90E-1C36ECE715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29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99D607-248A-8949-9B98-ACE5980E51B4}" type="datetime1">
              <a:rPr lang="en-US"/>
              <a:pPr/>
              <a:t>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45F2B6-A4BB-B54D-A1BC-DBDEC497E2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31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ADD05-18E4-D746-BDF4-3759BB1E79FF}" type="datetime1">
              <a:rPr lang="en-US"/>
              <a:pPr/>
              <a:t>2/5/19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6AB1C9-D36E-C049-A66A-9130DD010E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731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1ED3F5-14E9-7444-A334-74EA8202E574}" type="datetime1">
              <a:rPr lang="en-US"/>
              <a:pPr/>
              <a:t>2/5/19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408D20-71EF-924D-B6D7-565A43C3E97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098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51A790-D4CD-8A4B-91E5-F37D5B529C43}" type="datetime1">
              <a:rPr lang="en-US"/>
              <a:pPr/>
              <a:t>2/5/19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99C8D-EA85-5F40-A9EC-2600852CB1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9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CA7C24-546F-8348-9DBA-6933B5297700}" type="datetime1">
              <a:rPr lang="en-US"/>
              <a:pPr/>
              <a:t>2/5/19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9738CE-4362-584C-B38B-62D5DED9DF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686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44883A-1D87-8344-BE3A-085B5679F7A6}" type="datetime1">
              <a:rPr lang="en-US"/>
              <a:pPr/>
              <a:t>2/5/19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E84DFE-C684-BC4E-99E7-15077295FF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195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96A741-12DD-0E45-B8AB-FD7B585951FB}" type="datetime1">
              <a:rPr lang="en-US"/>
              <a:pPr/>
              <a:t>2/5/19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D9FD05-93B7-A040-A067-3A8DF5D93B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288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25F9D4-E6BC-FE43-8455-F555EB68AF60}" type="datetime1">
              <a:rPr lang="en-US"/>
              <a:pPr/>
              <a:t>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E5B456-5F9C-7348-B981-9EDD8D7E00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926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28C227-F472-1249-82F0-696321A6CC18}" type="datetime1">
              <a:rPr lang="en-US"/>
              <a:pPr/>
              <a:t>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6C1AC5-F082-314C-968E-CEBB07013A5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49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81C8E205-351A-824B-BCD0-BC6CC44A49AF}" type="datetime1">
              <a:rPr lang="en-US"/>
              <a:pPr/>
              <a:t>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8C5ECBEA-3646-7242-AC50-134811CA2FF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emf"/><Relationship Id="rId3" Type="http://schemas.openxmlformats.org/officeDocument/2006/relationships/hyperlink" Target="http://chemconnections.org/general/chem108/Math%20&amp;%20Measurements-WKS.f18.pdf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wizz.com/imagendx.htm" TargetMode="External"/><Relationship Id="rId4" Type="http://schemas.openxmlformats.org/officeDocument/2006/relationships/hyperlink" Target="http://www.eamesoffice.com/" TargetMode="External"/><Relationship Id="rId5" Type="http://schemas.openxmlformats.org/officeDocument/2006/relationships/hyperlink" Target="http://www.eamesoffice.com/powers_of_ten/powers_of_ten.html" TargetMode="External"/><Relationship Id="rId6" Type="http://schemas.openxmlformats.org/officeDocument/2006/relationships/hyperlink" Target="http://www.designlab.ukans.edu/~miller/pof10/CIndex.html" TargetMode="External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hyperlink" Target="http://www.density.com/what.htm" TargetMode="External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4" Type="http://schemas.openxmlformats.org/officeDocument/2006/relationships/image" Target="../media/image29.png"/><Relationship Id="rId5" Type="http://schemas.openxmlformats.org/officeDocument/2006/relationships/chart" Target="../charts/chart1.xml"/><Relationship Id="rId6" Type="http://schemas.openxmlformats.org/officeDocument/2006/relationships/chart" Target="../charts/chart2.xml"/><Relationship Id="rId7" Type="http://schemas.openxmlformats.org/officeDocument/2006/relationships/chart" Target="../charts/chart3.xml"/><Relationship Id="rId8" Type="http://schemas.openxmlformats.org/officeDocument/2006/relationships/image" Target="../media/image30.png"/><Relationship Id="rId9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6.png"/><Relationship Id="rId5" Type="http://schemas.openxmlformats.org/officeDocument/2006/relationships/image" Target="../media/image19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het.colorado.edu/sims/density-and-buoyancy/density_en.html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hyperlink" Target="http://chemconnections.org/general/chem108/Density%20&amp;%20Bouyancy.html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</p:spPr>
        <p:txBody>
          <a:bodyPr/>
          <a:lstStyle/>
          <a:p>
            <a:pPr eaLnBrk="1" hangingPunct="1"/>
            <a:r>
              <a:rPr lang="en-US" i="1" dirty="0" err="1">
                <a:latin typeface="Calibri" charset="0"/>
                <a:ea typeface="ＭＳ Ｐゴシック" charset="0"/>
                <a:cs typeface="ＭＳ Ｐゴシック" charset="0"/>
              </a:rPr>
              <a:t>Chem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 108: Lab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</a:br>
            <a:endParaRPr lang="en-US" sz="3200" i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733800"/>
            <a:ext cx="8839200" cy="2895600"/>
          </a:xfrm>
        </p:spPr>
        <p:txBody>
          <a:bodyPr>
            <a:normAutofit/>
          </a:bodyPr>
          <a:lstStyle/>
          <a:p>
            <a:pPr marL="514350" indent="-514350" eaLnBrk="1" hangingPunct="1"/>
            <a:r>
              <a:rPr lang="en-US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rPr>
              <a:t>Sign in: Roster @ front of lab</a:t>
            </a:r>
          </a:p>
          <a:p>
            <a:pPr marL="514350" indent="-514350" eaLnBrk="1" hangingPunct="1"/>
            <a:r>
              <a:rPr lang="en-US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rPr>
              <a:t>Pick up replacement page for today</a:t>
            </a:r>
            <a:r>
              <a:rPr lang="ja-JP" altLang="en-US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rPr>
              <a:t>’</a:t>
            </a:r>
            <a:r>
              <a:rPr lang="en-US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rPr>
              <a:t>s experiment.</a:t>
            </a:r>
          </a:p>
          <a:p>
            <a:pPr marL="514350" indent="-514350" eaLnBrk="1" hangingPunct="1"/>
            <a:endParaRPr lang="en-US">
              <a:solidFill>
                <a:srgbClr val="898989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14350" indent="-514350" eaLnBrk="1" hangingPunct="1"/>
            <a:endParaRPr lang="en-US">
              <a:solidFill>
                <a:srgbClr val="898989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14350" indent="-514350" eaLnBrk="1" hangingPunct="1"/>
            <a:endParaRPr lang="en-US">
              <a:solidFill>
                <a:srgbClr val="898989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 txBox="1">
            <a:spLocks/>
          </p:cNvSpPr>
          <p:nvPr/>
        </p:nvSpPr>
        <p:spPr bwMode="auto">
          <a:xfrm>
            <a:off x="596900" y="1336675"/>
            <a:ext cx="82296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>
                <a:solidFill>
                  <a:schemeClr val="tx2"/>
                </a:solidFill>
              </a:rPr>
              <a:t>Completed individual forms pp. 12-15 </a:t>
            </a:r>
          </a:p>
          <a:p>
            <a:pPr algn="ctr" eaLnBrk="1" hangingPunct="1"/>
            <a:r>
              <a:rPr lang="en-US" sz="3200">
                <a:solidFill>
                  <a:srgbClr val="FF0000"/>
                </a:solidFill>
              </a:rPr>
              <a:t>due today by the end of lab</a:t>
            </a:r>
            <a:r>
              <a:rPr lang="en-US" sz="320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6387" name="Title 1"/>
          <p:cNvSpPr txBox="1">
            <a:spLocks/>
          </p:cNvSpPr>
          <p:nvPr/>
        </p:nvSpPr>
        <p:spPr bwMode="auto">
          <a:xfrm>
            <a:off x="887413" y="331788"/>
            <a:ext cx="82296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 dirty="0">
                <a:solidFill>
                  <a:schemeClr val="tx2"/>
                </a:solidFill>
              </a:rPr>
              <a:t>Last Week</a:t>
            </a:r>
            <a:r>
              <a:rPr lang="ja-JP" altLang="en-US" sz="3200" dirty="0">
                <a:solidFill>
                  <a:schemeClr val="tx2"/>
                </a:solidFill>
              </a:rPr>
              <a:t>’</a:t>
            </a:r>
            <a:r>
              <a:rPr lang="en-US" sz="3200" dirty="0">
                <a:solidFill>
                  <a:schemeClr val="tx2"/>
                </a:solidFill>
              </a:rPr>
              <a:t>s </a:t>
            </a:r>
            <a:r>
              <a:rPr lang="en-US" sz="3200" dirty="0" smtClean="0">
                <a:solidFill>
                  <a:schemeClr val="tx2"/>
                </a:solidFill>
              </a:rPr>
              <a:t>Experiment #1</a:t>
            </a:r>
            <a:r>
              <a:rPr lang="en-US" sz="3200" dirty="0">
                <a:solidFill>
                  <a:schemeClr val="tx2"/>
                </a:solidFill>
              </a:rPr>
              <a:t/>
            </a:r>
            <a:br>
              <a:rPr lang="en-US" sz="3200" dirty="0">
                <a:solidFill>
                  <a:schemeClr val="tx2"/>
                </a:solidFill>
              </a:rPr>
            </a:br>
            <a:r>
              <a:rPr lang="en-US" sz="3200" dirty="0">
                <a:solidFill>
                  <a:schemeClr val="tx2"/>
                </a:solidFill>
              </a:rPr>
              <a:t> Metric Measurement</a:t>
            </a:r>
          </a:p>
        </p:txBody>
      </p:sp>
      <p:pic>
        <p:nvPicPr>
          <p:cNvPr id="16388" name="Picture 4" descr="Screen Shot 2018-01-25 at 4.21.2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2352675"/>
            <a:ext cx="2298700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 descr="Screen Shot 2018-01-25 at 4.21.4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388" y="2446338"/>
            <a:ext cx="2282825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6" descr="Screen Shot 2018-01-25 at 4.21.5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338" y="2481263"/>
            <a:ext cx="2127250" cy="161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574675" y="4979988"/>
            <a:ext cx="82565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chemeClr val="tx2"/>
                </a:solidFill>
              </a:rPr>
              <a:t>Include calculations. Staple together with partner</a:t>
            </a:r>
            <a:r>
              <a:rPr lang="ja-JP" altLang="en-US">
                <a:solidFill>
                  <a:schemeClr val="tx2"/>
                </a:solidFill>
              </a:rPr>
              <a:t>’</a:t>
            </a:r>
            <a:r>
              <a:rPr lang="en-US">
                <a:solidFill>
                  <a:schemeClr val="tx2"/>
                </a:solidFill>
              </a:rPr>
              <a:t>s form</a:t>
            </a:r>
            <a:br>
              <a:rPr lang="en-US">
                <a:solidFill>
                  <a:schemeClr val="tx2"/>
                </a:solidFill>
              </a:rPr>
            </a:br>
            <a:r>
              <a:rPr lang="en-US">
                <a:solidFill>
                  <a:schemeClr val="tx2"/>
                </a:solidFill>
              </a:rPr>
              <a:t>and turn in before the end of lab. </a:t>
            </a:r>
          </a:p>
          <a:p>
            <a:pPr algn="ctr"/>
            <a:r>
              <a:rPr lang="en-US">
                <a:solidFill>
                  <a:srgbClr val="FF0000"/>
                </a:solidFill>
              </a:rPr>
              <a:t>Most legible report pages on top.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 txBox="1">
            <a:spLocks/>
          </p:cNvSpPr>
          <p:nvPr/>
        </p:nvSpPr>
        <p:spPr bwMode="auto">
          <a:xfrm>
            <a:off x="596900" y="1336675"/>
            <a:ext cx="30543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>
                <a:solidFill>
                  <a:schemeClr val="tx2"/>
                </a:solidFill>
              </a:rPr>
              <a:t>Example of an acceptable set of student data, conversions, and calculations. </a:t>
            </a:r>
            <a:br>
              <a:rPr lang="en-US" sz="3200">
                <a:solidFill>
                  <a:schemeClr val="tx2"/>
                </a:solidFill>
              </a:rPr>
            </a:br>
            <a:r>
              <a:rPr lang="en-US" sz="3200">
                <a:solidFill>
                  <a:schemeClr val="tx2"/>
                </a:solidFill>
              </a:rPr>
              <a:t>DO NOT COPY.</a:t>
            </a:r>
            <a:br>
              <a:rPr lang="en-US" sz="3200">
                <a:solidFill>
                  <a:schemeClr val="tx2"/>
                </a:solidFill>
              </a:rPr>
            </a:br>
            <a:r>
              <a:rPr lang="en-US" sz="3200">
                <a:solidFill>
                  <a:schemeClr val="tx2"/>
                </a:solidFill>
              </a:rPr>
              <a:t> </a:t>
            </a:r>
            <a:r>
              <a:rPr lang="en-US" sz="3200" b="1" i="1">
                <a:solidFill>
                  <a:srgbClr val="FF0000"/>
                </a:solidFill>
              </a:rPr>
              <a:t>Use as a guide.</a:t>
            </a:r>
          </a:p>
        </p:txBody>
      </p:sp>
      <p:sp>
        <p:nvSpPr>
          <p:cNvPr id="17411" name="Title 1"/>
          <p:cNvSpPr txBox="1">
            <a:spLocks/>
          </p:cNvSpPr>
          <p:nvPr/>
        </p:nvSpPr>
        <p:spPr bwMode="auto">
          <a:xfrm>
            <a:off x="93663" y="377825"/>
            <a:ext cx="82296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 dirty="0" smtClean="0">
                <a:solidFill>
                  <a:schemeClr val="tx2"/>
                </a:solidFill>
              </a:rPr>
              <a:t>Metric Measurement: Experiment #1</a:t>
            </a:r>
            <a:br>
              <a:rPr lang="en-US" sz="3200" dirty="0" smtClean="0">
                <a:solidFill>
                  <a:schemeClr val="tx2"/>
                </a:solidFill>
              </a:rPr>
            </a:br>
            <a:endParaRPr lang="en-US" sz="3200" dirty="0">
              <a:solidFill>
                <a:schemeClr val="tx2"/>
              </a:solidFill>
            </a:endParaRPr>
          </a:p>
        </p:txBody>
      </p:sp>
      <p:pic>
        <p:nvPicPr>
          <p:cNvPr id="17412" name="Picture 8" descr="Screen Shot 2018-01-25 at 5.15.0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75" y="1123950"/>
            <a:ext cx="3444875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13" descr="Screen Shot 2018-01-25 at 5.15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025" y="4568825"/>
            <a:ext cx="51816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Math &amp; Measurements-WKS.f18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038" y="349250"/>
            <a:ext cx="4695825" cy="60785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609600" y="5160963"/>
            <a:ext cx="7848600" cy="12620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/>
            <a:r>
              <a:rPr lang="en-US" sz="2000" dirty="0">
                <a:solidFill>
                  <a:srgbClr val="000000"/>
                </a:solidFill>
              </a:rPr>
              <a:t>Worksheet (Handout): </a:t>
            </a:r>
            <a:r>
              <a:rPr lang="en-US" sz="2000" dirty="0">
                <a:solidFill>
                  <a:srgbClr val="FF0000"/>
                </a:solidFill>
              </a:rPr>
              <a:t>Due </a:t>
            </a:r>
            <a:r>
              <a:rPr lang="en-US" sz="2000" dirty="0" smtClean="0">
                <a:solidFill>
                  <a:srgbClr val="FF0000"/>
                </a:solidFill>
              </a:rPr>
              <a:t>20-Feb. </a:t>
            </a:r>
            <a:r>
              <a:rPr lang="en-US" sz="2000" dirty="0">
                <a:solidFill>
                  <a:srgbClr val="000000"/>
                </a:solidFill>
              </a:rPr>
              <a:t>Collaboration is encouraged. </a:t>
            </a: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>
                <a:solidFill>
                  <a:srgbClr val="000000"/>
                </a:solidFill>
              </a:rPr>
              <a:t>Turn in one with the names of all contributors.</a:t>
            </a:r>
          </a:p>
          <a:p>
            <a:pPr marL="514350" indent="-514350" algn="ctr"/>
            <a:r>
              <a:rPr lang="en-US" sz="1800" dirty="0">
                <a:solidFill>
                  <a:srgbClr val="000000"/>
                </a:solidFill>
                <a:hlinkClick r:id="rId3"/>
              </a:rPr>
              <a:t>http://chemconnections.org/general/chem108/Math%20%26%20Measurements-WKS.f18.pdf</a:t>
            </a:r>
            <a:endParaRPr lang="en-US" sz="1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/>
          <p:cNvSpPr>
            <a:spLocks noGrp="1"/>
          </p:cNvSpPr>
          <p:nvPr>
            <p:ph type="ctrTitle" idx="4294967295"/>
          </p:nvPr>
        </p:nvSpPr>
        <p:spPr>
          <a:xfrm>
            <a:off x="1600200" y="2895600"/>
            <a:ext cx="6065838" cy="1470025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Experiment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#2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:</a:t>
            </a:r>
            <a:b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Measuring Density</a:t>
            </a:r>
          </a:p>
        </p:txBody>
      </p:sp>
      <p:sp>
        <p:nvSpPr>
          <p:cNvPr id="20483" name="Rectangle 8"/>
          <p:cNvSpPr>
            <a:spLocks noChangeArrowheads="1"/>
          </p:cNvSpPr>
          <p:nvPr/>
        </p:nvSpPr>
        <p:spPr bwMode="auto">
          <a:xfrm>
            <a:off x="3048000" y="1309688"/>
            <a:ext cx="31702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Monotype Sorts" charset="0"/>
              <a:buNone/>
            </a:pPr>
            <a:r>
              <a:rPr lang="en-US" sz="4800" i="1"/>
              <a:t>CHEM 108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228600"/>
            <a:ext cx="7772400" cy="1162050"/>
          </a:xfrm>
        </p:spPr>
        <p:txBody>
          <a:bodyPr/>
          <a:lstStyle/>
          <a:p>
            <a:r>
              <a:rPr lang="en-US" sz="4000">
                <a:latin typeface="Calibri" charset="0"/>
                <a:ea typeface="ＭＳ Ｐゴシック" charset="0"/>
                <a:cs typeface="ＭＳ Ｐゴシック" charset="0"/>
              </a:rPr>
              <a:t>Comparison of Relative Properties 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>
                <a:solidFill>
                  <a:srgbClr val="8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FUNCTIONS</a:t>
            </a:r>
            <a:endParaRPr lang="en-US" sz="3200">
              <a:solidFill>
                <a:srgbClr val="8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2531" name="Picture 4" descr="Screen Shot 2018-01-13 at 10.23.1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76400"/>
            <a:ext cx="5562600" cy="498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Box 5"/>
          <p:cNvSpPr txBox="1">
            <a:spLocks noChangeArrowheads="1"/>
          </p:cNvSpPr>
          <p:nvPr/>
        </p:nvSpPr>
        <p:spPr bwMode="auto">
          <a:xfrm>
            <a:off x="1828800" y="5162550"/>
            <a:ext cx="5715000" cy="400050"/>
          </a:xfrm>
          <a:prstGeom prst="rect">
            <a:avLst/>
          </a:prstGeom>
          <a:solidFill>
            <a:srgbClr val="E59FBE">
              <a:alpha val="3882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200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620000" y="4789488"/>
            <a:ext cx="14478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Density is a function of an object</a:t>
            </a:r>
            <a:r>
              <a:rPr lang="ja-JP" altLang="en-US" sz="1600"/>
              <a:t>’</a:t>
            </a:r>
            <a:r>
              <a:rPr lang="en-US" sz="1600"/>
              <a:t>s mass and volume.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-95250"/>
            <a:ext cx="7772400" cy="1162050"/>
          </a:xfrm>
        </p:spPr>
        <p:txBody>
          <a:bodyPr/>
          <a:lstStyle/>
          <a:p>
            <a:pPr>
              <a:lnSpc>
                <a:spcPts val="3800"/>
              </a:lnSpc>
            </a:pPr>
            <a:r>
              <a:rPr lang="en-US" sz="4000">
                <a:latin typeface="Calibri" charset="0"/>
                <a:ea typeface="ＭＳ Ｐゴシック" charset="0"/>
                <a:cs typeface="ＭＳ Ｐゴシック" charset="0"/>
              </a:rPr>
              <a:t>Comparisons of Relative Properties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>
                <a:solidFill>
                  <a:srgbClr val="8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FUNCTIONS</a:t>
            </a:r>
            <a:endParaRPr lang="en-US" sz="32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2286000"/>
            <a:ext cx="7467600" cy="3962400"/>
          </a:xfrm>
        </p:spPr>
        <p:txBody>
          <a:bodyPr/>
          <a:lstStyle/>
          <a:p>
            <a:pPr>
              <a:buFont typeface="Symbol" charset="0"/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buFont typeface="Monotype Sorts" charset="0"/>
              <a:buAutoNum type="arabicParenR"/>
            </a:pP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Images (Symbols)</a:t>
            </a:r>
          </a:p>
          <a:p>
            <a:pPr>
              <a:buFont typeface="Monotype Sorts" charset="0"/>
              <a:buAutoNum type="arabicParenR"/>
            </a:pP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Words</a:t>
            </a:r>
          </a:p>
          <a:p>
            <a:pPr>
              <a:buFont typeface="Monotype Sorts" charset="0"/>
              <a:buAutoNum type="arabicParenR"/>
            </a:pP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Sounds (Voice) </a:t>
            </a:r>
          </a:p>
          <a:p>
            <a:pPr>
              <a:buFont typeface="Monotype Sorts" charset="0"/>
              <a:buAutoNum type="arabicParenR"/>
            </a:pP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Numbers</a:t>
            </a:r>
          </a:p>
          <a:p>
            <a:pPr>
              <a:buFont typeface="Monotype Sorts" charset="0"/>
              <a:buAutoNum type="arabicParenR"/>
            </a:pP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Tables</a:t>
            </a:r>
          </a:p>
          <a:p>
            <a:pPr>
              <a:buFont typeface="Monotype Sorts" charset="0"/>
              <a:buAutoNum type="arabicParenR"/>
            </a:pP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Graphs</a:t>
            </a:r>
          </a:p>
          <a:p>
            <a:pPr>
              <a:buFont typeface="Monotype Sorts" charset="0"/>
              <a:buAutoNum type="arabicParenR"/>
            </a:pP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Formulas</a:t>
            </a:r>
          </a:p>
          <a:p>
            <a:pPr>
              <a:buFont typeface="Monotype Sorts" charset="0"/>
              <a:buAutoNum type="arabicParenR"/>
            </a:pPr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buFont typeface="Monotype Sorts" charset="0"/>
              <a:buNone/>
            </a:pPr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buFont typeface="Monotype Sorts" charset="0"/>
              <a:buNone/>
            </a:pPr>
            <a:endParaRPr lang="en-US" sz="1400">
              <a:latin typeface="Calibri" charset="0"/>
              <a:ea typeface="ＭＳ Ｐゴシック" charset="0"/>
              <a:cs typeface="ＭＳ Ｐゴシック" charset="0"/>
              <a:hlinkClick r:id="rId3"/>
            </a:endParaRPr>
          </a:p>
          <a:p>
            <a:pPr>
              <a:buFont typeface="Monotype Sorts" charset="0"/>
              <a:buNone/>
            </a:pPr>
            <a:endParaRPr lang="en-US" sz="1400">
              <a:latin typeface="Calibri" charset="0"/>
              <a:ea typeface="ＭＳ Ｐゴシック" charset="0"/>
              <a:cs typeface="ＭＳ Ｐゴシック" charset="0"/>
              <a:hlinkClick r:id="rId3"/>
            </a:endParaRPr>
          </a:p>
          <a:p>
            <a:pPr>
              <a:buFont typeface="Monotype Sorts" charset="0"/>
              <a:buNone/>
            </a:pPr>
            <a:endParaRPr lang="en-US" sz="1400">
              <a:latin typeface="Calibri" charset="0"/>
              <a:ea typeface="ＭＳ Ｐゴシック" charset="0"/>
              <a:cs typeface="ＭＳ Ｐゴシック" charset="0"/>
              <a:hlinkClick r:id="rId3"/>
            </a:endParaRPr>
          </a:p>
          <a:p>
            <a:pPr>
              <a:buFont typeface="Monotype Sorts" charset="0"/>
              <a:buNone/>
            </a:pPr>
            <a:endParaRPr lang="en-US" sz="1400">
              <a:latin typeface="Calibri" charset="0"/>
              <a:ea typeface="ＭＳ Ｐゴシック" charset="0"/>
              <a:cs typeface="ＭＳ Ｐゴシック" charset="0"/>
              <a:hlinkClick r:id="rId3"/>
            </a:endParaRPr>
          </a:p>
          <a:p>
            <a:pPr>
              <a:buFont typeface="Monotype Sorts" charset="0"/>
              <a:buNone/>
            </a:pPr>
            <a:endParaRPr lang="en-US" sz="1400">
              <a:latin typeface="Calibri" charset="0"/>
              <a:ea typeface="ＭＳ Ｐゴシック" charset="0"/>
              <a:cs typeface="ＭＳ Ｐゴシック" charset="0"/>
              <a:hlinkClick r:id="rId3"/>
            </a:endParaRPr>
          </a:p>
          <a:p>
            <a:pPr>
              <a:buFont typeface="Monotype Sorts" charset="0"/>
              <a:buNone/>
            </a:pPr>
            <a:endParaRPr lang="en-US" sz="1400">
              <a:latin typeface="Calibri" charset="0"/>
              <a:ea typeface="ＭＳ Ｐゴシック" charset="0"/>
              <a:cs typeface="ＭＳ Ｐゴシック" charset="0"/>
              <a:hlinkClick r:id="rId3"/>
            </a:endParaRPr>
          </a:p>
          <a:p>
            <a:pPr>
              <a:buFont typeface="Monotype Sorts" charset="0"/>
              <a:buNone/>
            </a:pPr>
            <a:endParaRPr lang="en-US" sz="1400">
              <a:latin typeface="Calibri" charset="0"/>
              <a:ea typeface="ＭＳ Ｐゴシック" charset="0"/>
              <a:cs typeface="ＭＳ Ｐゴシック" charset="0"/>
              <a:hlinkClick r:id="rId3"/>
            </a:endParaRPr>
          </a:p>
          <a:p>
            <a:pPr>
              <a:buFont typeface="Monotype Sorts" charset="0"/>
              <a:buNone/>
            </a:pPr>
            <a:endParaRPr lang="en-US" sz="1400">
              <a:latin typeface="Calibri" charset="0"/>
              <a:ea typeface="ＭＳ Ｐゴシック" charset="0"/>
              <a:cs typeface="ＭＳ Ｐゴシック" charset="0"/>
              <a:hlinkClick r:id="rId3"/>
            </a:endParaRPr>
          </a:p>
          <a:p>
            <a:pPr>
              <a:buFont typeface="Monotype Sorts" charset="0"/>
              <a:buNone/>
            </a:pPr>
            <a:endParaRPr lang="en-US" sz="1400">
              <a:latin typeface="Calibri" charset="0"/>
              <a:ea typeface="ＭＳ Ｐゴシック" charset="0"/>
              <a:cs typeface="ＭＳ Ｐゴシック" charset="0"/>
              <a:hlinkClick r:id="rId3"/>
            </a:endParaRPr>
          </a:p>
          <a:p>
            <a:pPr>
              <a:buFont typeface="Monotype Sorts" charset="0"/>
              <a:buNone/>
            </a:pPr>
            <a:endParaRPr lang="en-US" sz="1400">
              <a:latin typeface="Calibri" charset="0"/>
              <a:ea typeface="ＭＳ Ｐゴシック" charset="0"/>
              <a:cs typeface="ＭＳ Ｐゴシック" charset="0"/>
              <a:hlinkClick r:id="rId3"/>
            </a:endParaRPr>
          </a:p>
          <a:p>
            <a:pPr>
              <a:buFont typeface="Monotype Sorts" charset="0"/>
              <a:buNone/>
            </a:pPr>
            <a:endParaRPr lang="en-US" sz="1400">
              <a:latin typeface="Calibri" charset="0"/>
              <a:ea typeface="ＭＳ Ｐゴシック" charset="0"/>
              <a:cs typeface="ＭＳ Ｐゴシック" charset="0"/>
              <a:hlinkClick r:id="rId3"/>
            </a:endParaRPr>
          </a:p>
          <a:p>
            <a:pPr>
              <a:buFont typeface="Monotype Sorts" charset="0"/>
              <a:buNone/>
            </a:pPr>
            <a:endParaRPr lang="en-US" sz="1400">
              <a:latin typeface="Calibri" charset="0"/>
              <a:ea typeface="ＭＳ Ｐゴシック" charset="0"/>
              <a:cs typeface="ＭＳ Ｐゴシック" charset="0"/>
              <a:hlinkClick r:id="rId3"/>
            </a:endParaRPr>
          </a:p>
          <a:p>
            <a:pPr>
              <a:buFont typeface="Monotype Sorts" charset="0"/>
              <a:buNone/>
            </a:pPr>
            <a:r>
              <a:rPr lang="en-US" sz="1600">
                <a:latin typeface="Calibri" charset="0"/>
                <a:ea typeface="ＭＳ Ｐゴシック" charset="0"/>
                <a:cs typeface="ＭＳ Ｐゴシック" charset="0"/>
                <a:hlinkClick r:id="rId3"/>
              </a:rPr>
              <a:t>Powers of Ten (Images)</a:t>
            </a:r>
            <a:r>
              <a:rPr lang="en-US" sz="1600">
                <a:latin typeface="Calibri" charset="0"/>
                <a:ea typeface="ＭＳ Ｐゴシック" charset="0"/>
                <a:cs typeface="ＭＳ Ｐゴシック" charset="0"/>
              </a:rPr>
              <a:t> http://www.wordwizz.com/imagendx.htm</a:t>
            </a:r>
          </a:p>
          <a:p>
            <a:pPr>
              <a:buFont typeface="Monotype Sorts" charset="0"/>
              <a:buNone/>
            </a:pPr>
            <a:r>
              <a:rPr lang="en-US" sz="1600">
                <a:latin typeface="Calibri" charset="0"/>
                <a:ea typeface="ＭＳ Ｐゴシック" charset="0"/>
                <a:cs typeface="ＭＳ Ｐゴシック" charset="0"/>
                <a:hlinkClick r:id="rId4"/>
              </a:rPr>
              <a:t>http://www.eamesoffice.com/</a:t>
            </a:r>
            <a:endParaRPr lang="en-US" sz="160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buFont typeface="Monotype Sorts" charset="0"/>
              <a:buNone/>
            </a:pPr>
            <a:r>
              <a:rPr lang="en-US" sz="1600">
                <a:latin typeface="Calibri" charset="0"/>
                <a:ea typeface="ＭＳ Ｐゴシック" charset="0"/>
                <a:cs typeface="ＭＳ Ｐゴシック" charset="0"/>
                <a:hlinkClick r:id="rId5"/>
              </a:rPr>
              <a:t/>
            </a:r>
            <a:br>
              <a:rPr lang="en-US" sz="1600">
                <a:latin typeface="Calibri" charset="0"/>
                <a:ea typeface="ＭＳ Ｐゴシック" charset="0"/>
                <a:cs typeface="ＭＳ Ｐゴシック" charset="0"/>
                <a:hlinkClick r:id="rId5"/>
              </a:rPr>
            </a:br>
            <a:endParaRPr lang="en-US" sz="160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buFont typeface="Monotype Sorts" charset="0"/>
              <a:buNone/>
            </a:pPr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buFont typeface="Monotype Sorts" charset="0"/>
              <a:buNone/>
            </a:pPr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buFont typeface="Monotype Sorts" charset="0"/>
              <a:buNone/>
            </a:pP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2000">
              <a:latin typeface="Calibri" charset="0"/>
              <a:ea typeface="ＭＳ Ｐゴシック" charset="0"/>
              <a:cs typeface="ＭＳ Ｐゴシック" charset="0"/>
              <a:hlinkClick r:id="rId6"/>
            </a:endParaRPr>
          </a:p>
          <a:p>
            <a:pPr>
              <a:buFont typeface="Monotype Sorts" charset="0"/>
              <a:buNone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580" name="TextBox 5"/>
          <p:cNvSpPr txBox="1">
            <a:spLocks noChangeArrowheads="1"/>
          </p:cNvSpPr>
          <p:nvPr/>
        </p:nvSpPr>
        <p:spPr bwMode="auto">
          <a:xfrm>
            <a:off x="1905000" y="4330700"/>
            <a:ext cx="2590800" cy="1938338"/>
          </a:xfrm>
          <a:prstGeom prst="rect">
            <a:avLst/>
          </a:prstGeom>
          <a:solidFill>
            <a:srgbClr val="E59FBE">
              <a:alpha val="3882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</p:txBody>
      </p:sp>
      <p:sp>
        <p:nvSpPr>
          <p:cNvPr id="24581" name="TextBox 9"/>
          <p:cNvSpPr txBox="1">
            <a:spLocks noChangeArrowheads="1"/>
          </p:cNvSpPr>
          <p:nvPr/>
        </p:nvSpPr>
        <p:spPr bwMode="auto">
          <a:xfrm>
            <a:off x="1447800" y="1524000"/>
            <a:ext cx="4800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Functions &amp; variables can be described interchangeably between:</a:t>
            </a:r>
          </a:p>
        </p:txBody>
      </p:sp>
      <p:sp>
        <p:nvSpPr>
          <p:cNvPr id="24582" name="Rectangle 11"/>
          <p:cNvSpPr>
            <a:spLocks noChangeArrowheads="1"/>
          </p:cNvSpPr>
          <p:nvPr/>
        </p:nvSpPr>
        <p:spPr bwMode="auto">
          <a:xfrm>
            <a:off x="3505200" y="685800"/>
            <a:ext cx="34004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density : mass : volume</a:t>
            </a:r>
            <a:r>
              <a:rPr lang="en-US" sz="4000"/>
              <a:t> </a:t>
            </a:r>
            <a:endParaRPr lang="en-US"/>
          </a:p>
        </p:txBody>
      </p:sp>
      <p:grpSp>
        <p:nvGrpSpPr>
          <p:cNvPr id="24583" name="Group 13"/>
          <p:cNvGrpSpPr>
            <a:grpSpLocks/>
          </p:cNvGrpSpPr>
          <p:nvPr/>
        </p:nvGrpSpPr>
        <p:grpSpPr bwMode="auto">
          <a:xfrm>
            <a:off x="5075238" y="2133600"/>
            <a:ext cx="3683000" cy="1909763"/>
            <a:chOff x="5074766" y="2133600"/>
            <a:chExt cx="3683000" cy="1909465"/>
          </a:xfrm>
        </p:grpSpPr>
        <p:grpSp>
          <p:nvGrpSpPr>
            <p:cNvPr id="24585" name="Group 10"/>
            <p:cNvGrpSpPr>
              <a:grpSpLocks/>
            </p:cNvGrpSpPr>
            <p:nvPr/>
          </p:nvGrpSpPr>
          <p:grpSpPr bwMode="auto">
            <a:xfrm>
              <a:off x="5074766" y="2590800"/>
              <a:ext cx="3683000" cy="1452265"/>
              <a:chOff x="5074766" y="2590800"/>
              <a:chExt cx="3683000" cy="1452265"/>
            </a:xfrm>
          </p:grpSpPr>
          <p:pic>
            <p:nvPicPr>
              <p:cNvPr id="24587" name="Picture 6" descr="Screen Shot 2018-01-13 at 3.12.54 PM.pn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4766" y="2743200"/>
                <a:ext cx="1854200" cy="684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588" name="TextBox 7"/>
              <p:cNvSpPr txBox="1">
                <a:spLocks noChangeArrowheads="1"/>
              </p:cNvSpPr>
              <p:nvPr/>
            </p:nvSpPr>
            <p:spPr bwMode="auto">
              <a:xfrm>
                <a:off x="5562600" y="3581400"/>
                <a:ext cx="319516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/>
                  <a:t>Mass		Volume</a:t>
                </a:r>
              </a:p>
            </p:txBody>
          </p:sp>
          <p:pic>
            <p:nvPicPr>
              <p:cNvPr id="24589" name="Picture 8" descr="Screen Shot 2018-01-13 at 3.18.30 PM.png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1400" y="2590800"/>
                <a:ext cx="914400" cy="7822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4586" name="Rectangle 12"/>
            <p:cNvSpPr>
              <a:spLocks noChangeArrowheads="1"/>
            </p:cNvSpPr>
            <p:nvPr/>
          </p:nvSpPr>
          <p:spPr bwMode="auto">
            <a:xfrm>
              <a:off x="6324600" y="2133600"/>
              <a:ext cx="127631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800000"/>
                  </a:solidFill>
                </a:rPr>
                <a:t>Density</a:t>
              </a:r>
              <a:endParaRPr lang="en-US"/>
            </a:p>
          </p:txBody>
        </p:sp>
      </p:grpSp>
      <p:sp>
        <p:nvSpPr>
          <p:cNvPr id="24584" name="TextBox 15"/>
          <p:cNvSpPr txBox="1">
            <a:spLocks noChangeArrowheads="1"/>
          </p:cNvSpPr>
          <p:nvPr/>
        </p:nvSpPr>
        <p:spPr bwMode="auto">
          <a:xfrm>
            <a:off x="6096000" y="4560888"/>
            <a:ext cx="20574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/>
              <a:t>Density is a function of an object</a:t>
            </a:r>
            <a:r>
              <a:rPr lang="ja-JP" altLang="en-US" sz="2000"/>
              <a:t>’</a:t>
            </a:r>
            <a:r>
              <a:rPr lang="en-US" sz="2000"/>
              <a:t>s mass and volume.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133600"/>
            <a:ext cx="6440488" cy="367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90800" y="5562600"/>
            <a:ext cx="4191000" cy="4619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sp>
        <p:nvSpPr>
          <p:cNvPr id="5" name="Rectangle 2">
            <a:hlinkClick r:id="rId4"/>
          </p:cNvPr>
          <p:cNvSpPr txBox="1">
            <a:spLocks noChangeArrowheads="1"/>
          </p:cNvSpPr>
          <p:nvPr/>
        </p:nvSpPr>
        <p:spPr bwMode="auto">
          <a:xfrm>
            <a:off x="762000" y="0"/>
            <a:ext cx="7772400" cy="1162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600"/>
              <a:t>Density </a:t>
            </a:r>
            <a:br>
              <a:rPr lang="en-US" sz="3600"/>
            </a:br>
            <a:r>
              <a:rPr lang="en-US" sz="2000" b="1">
                <a:latin typeface="Calibri" charset="0"/>
                <a:hlinkClick r:id="rId4"/>
              </a:rPr>
              <a:t>http://www.density.com/what.htm</a:t>
            </a:r>
            <a:endParaRPr lang="en-US" sz="4400">
              <a:latin typeface="Calibri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1371600" y="1524000"/>
            <a:ext cx="6629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SzPct val="200000"/>
            </a:pPr>
            <a:r>
              <a:rPr lang="en-US"/>
              <a:t>Density = Mass / Volume [</a:t>
            </a:r>
            <a:r>
              <a:rPr lang="en-US">
                <a:solidFill>
                  <a:srgbClr val="063DE8"/>
                </a:solidFill>
              </a:rPr>
              <a:t>g/mL or g/cm</a:t>
            </a:r>
            <a:r>
              <a:rPr lang="en-US" baseline="30000">
                <a:solidFill>
                  <a:srgbClr val="063DE8"/>
                </a:solidFill>
              </a:rPr>
              <a:t>3</a:t>
            </a:r>
            <a:r>
              <a:rPr lang="en-US">
                <a:solidFill>
                  <a:srgbClr val="063DE8"/>
                </a:solidFill>
              </a:rPr>
              <a:t>; g/L</a:t>
            </a:r>
            <a:r>
              <a:rPr lang="en-US"/>
              <a:t>]</a:t>
            </a:r>
            <a:endParaRPr lang="en-US" baseline="30000"/>
          </a:p>
        </p:txBody>
      </p:sp>
      <p:pic>
        <p:nvPicPr>
          <p:cNvPr id="26630" name="Picture 6" descr="Screen Shot 2018-01-13 at 4.53.21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81000"/>
            <a:ext cx="1638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09538" y="990600"/>
            <a:ext cx="8866187" cy="533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Ø"/>
            </a:pPr>
            <a:r>
              <a:rPr lang="en-US" sz="2800" b="1" i="1" dirty="0"/>
              <a:t>Goal:  </a:t>
            </a:r>
            <a:r>
              <a:rPr lang="en-US" dirty="0"/>
              <a:t>To measure diameter and height of a metal cylinder and calculate the respective volume.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dirty="0"/>
              <a:t>To plot mass versus volume and determine slope of </a:t>
            </a:r>
            <a:r>
              <a:rPr lang="ja-JP" altLang="en-US" dirty="0"/>
              <a:t>“</a:t>
            </a:r>
            <a:r>
              <a:rPr lang="en-US" dirty="0" err="1"/>
              <a:t>trendline</a:t>
            </a:r>
            <a:r>
              <a:rPr lang="en-US" dirty="0"/>
              <a:t>(s)</a:t>
            </a:r>
            <a:r>
              <a:rPr lang="ja-JP" altLang="en-US" dirty="0"/>
              <a:t>”</a:t>
            </a:r>
            <a:r>
              <a:rPr lang="en-US" dirty="0"/>
              <a:t>.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dirty="0"/>
              <a:t>Using 2 different methods, to measure mass and volume of a liquid, and to determine which method results in </a:t>
            </a:r>
            <a:r>
              <a:rPr lang="en-US" i="1" dirty="0"/>
              <a:t>higher–precision </a:t>
            </a:r>
            <a:r>
              <a:rPr lang="en-US" dirty="0"/>
              <a:t>(</a:t>
            </a:r>
            <a:r>
              <a:rPr lang="en-US" i="1" dirty="0"/>
              <a:t>most decimal places</a:t>
            </a:r>
            <a:r>
              <a:rPr lang="en-US" dirty="0"/>
              <a:t>)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dirty="0"/>
              <a:t>To measure mass and volume of a solid using instruments of different precision, and determine which method results in </a:t>
            </a:r>
            <a:r>
              <a:rPr lang="en-US" i="1" dirty="0"/>
              <a:t>highest–precision</a:t>
            </a:r>
            <a:endParaRPr lang="en-US" dirty="0"/>
          </a:p>
          <a:p>
            <a:pPr eaLnBrk="1" hangingPunct="1">
              <a:buFont typeface="Wingdings" charset="0"/>
              <a:buChar char="Ø"/>
            </a:pPr>
            <a:r>
              <a:rPr lang="en-US" b="1" i="1" dirty="0"/>
              <a:t>Work with same lab partner(s) as the Metric Measurement Experiment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dirty="0"/>
              <a:t>Be sure to write yours and partners</a:t>
            </a:r>
            <a:r>
              <a:rPr lang="ja-JP" altLang="en-US" dirty="0"/>
              <a:t>’</a:t>
            </a:r>
            <a:r>
              <a:rPr lang="en-US" dirty="0"/>
              <a:t> names </a:t>
            </a:r>
            <a:r>
              <a:rPr lang="en-US" b="1" dirty="0"/>
              <a:t>ON both REPORT FORMS </a:t>
            </a:r>
            <a:r>
              <a:rPr lang="en-US" b="1" dirty="0">
                <a:solidFill>
                  <a:srgbClr val="FF0000"/>
                </a:solidFill>
              </a:rPr>
              <a:t>DUE </a:t>
            </a:r>
            <a:r>
              <a:rPr lang="en-US" b="1" dirty="0" smtClean="0">
                <a:solidFill>
                  <a:srgbClr val="FF0000"/>
                </a:solidFill>
              </a:rPr>
              <a:t>Week #5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38138" y="-114300"/>
            <a:ext cx="8450262" cy="647700"/>
          </a:xfrm>
          <a:prstGeom prst="rect">
            <a:avLst/>
          </a:prstGeo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600" dirty="0">
                <a:solidFill>
                  <a:schemeClr val="tx2"/>
                </a:solidFill>
                <a:latin typeface="Calibri" charset="0"/>
              </a:rPr>
              <a:t>Experiment </a:t>
            </a:r>
            <a:r>
              <a:rPr lang="en-US" sz="3600" dirty="0" smtClean="0">
                <a:solidFill>
                  <a:schemeClr val="tx2"/>
                </a:solidFill>
                <a:latin typeface="Calibri" charset="0"/>
              </a:rPr>
              <a:t>#2 </a:t>
            </a:r>
            <a:endParaRPr lang="en-US" sz="3600" dirty="0">
              <a:solidFill>
                <a:schemeClr val="tx2"/>
              </a:solidFill>
              <a:latin typeface="Calibri" charset="0"/>
            </a:endParaRPr>
          </a:p>
          <a:p>
            <a:pPr algn="ctr" eaLnBrk="1" hangingPunct="1"/>
            <a:r>
              <a:rPr lang="en-US" sz="3600" dirty="0">
                <a:solidFill>
                  <a:schemeClr val="tx2"/>
                </a:solidFill>
                <a:latin typeface="Calibri" charset="0"/>
              </a:rPr>
              <a:t>Measuring Density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457200"/>
            <a:ext cx="18133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eaLnBrk="1" hangingPunct="1">
              <a:buFont typeface="Wingdings" charset="0"/>
              <a:buChar char="Ø"/>
            </a:pPr>
            <a:r>
              <a:rPr lang="en-US" b="1" dirty="0" smtClean="0">
                <a:solidFill>
                  <a:srgbClr val="FF0000"/>
                </a:solidFill>
              </a:rPr>
              <a:t>Do Today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4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2438400" y="342900"/>
            <a:ext cx="65606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600" i="1" dirty="0" err="1"/>
              <a:t>Chem</a:t>
            </a:r>
            <a:r>
              <a:rPr lang="en-US" sz="3600" i="1" dirty="0"/>
              <a:t> 108 Lab: </a:t>
            </a:r>
            <a:r>
              <a:rPr lang="en-US" sz="3600" i="1" dirty="0" smtClean="0"/>
              <a:t>Experiment #2</a:t>
            </a:r>
            <a:endParaRPr lang="en-US" sz="3600" i="1" dirty="0"/>
          </a:p>
        </p:txBody>
      </p:sp>
      <p:pic>
        <p:nvPicPr>
          <p:cNvPr id="30723" name="Picture 3" descr="Screen Shot 2017-08-29 at 3.42.30 PM.png"/>
          <p:cNvPicPr>
            <a:picLocks noChangeAspect="1"/>
          </p:cNvPicPr>
          <p:nvPr/>
        </p:nvPicPr>
        <p:blipFill>
          <a:blip r:embed="rId2">
            <a:lum bright="16000" contras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070350"/>
            <a:ext cx="2533650" cy="255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 descr="Screen Shot 2017-08-29 at 3.43.5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263650"/>
            <a:ext cx="4271963" cy="285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1" descr="Screen Shot 2018-01-25 at 4.13.5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130300"/>
            <a:ext cx="3114675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6" descr="Screen Shot 2018-09-14 at 3.34.45 PM.png"/>
          <p:cNvPicPr>
            <a:picLocks noChangeAspect="1"/>
          </p:cNvPicPr>
          <p:nvPr/>
        </p:nvPicPr>
        <p:blipFill>
          <a:blip r:embed="rId5">
            <a:lum bright="30000" contrast="12000"/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95250"/>
            <a:ext cx="1817687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191000" y="3352800"/>
            <a:ext cx="4489450" cy="3429000"/>
            <a:chOff x="4191000" y="3352800"/>
            <a:chExt cx="4489450" cy="3429000"/>
          </a:xfrm>
        </p:grpSpPr>
        <p:pic>
          <p:nvPicPr>
            <p:cNvPr id="30728" name="Picture 3" descr="Screen Shot 2017-01-29 at 10.39.01 A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0" y="3352800"/>
              <a:ext cx="4489450" cy="3429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729" name="TextBox 7"/>
            <p:cNvSpPr txBox="1">
              <a:spLocks noChangeArrowheads="1"/>
            </p:cNvSpPr>
            <p:nvPr/>
          </p:nvSpPr>
          <p:spPr bwMode="auto">
            <a:xfrm>
              <a:off x="7209097" y="4343400"/>
              <a:ext cx="139656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000"/>
                <a:t>[Method 2]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0" y="457200"/>
            <a:ext cx="18133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eaLnBrk="1" hangingPunct="1">
              <a:buFont typeface="Wingdings" charset="0"/>
              <a:buChar char="Ø"/>
            </a:pPr>
            <a:r>
              <a:rPr lang="en-US" b="1" dirty="0" smtClean="0">
                <a:solidFill>
                  <a:srgbClr val="FF0000"/>
                </a:solidFill>
              </a:rPr>
              <a:t>Do Today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2"/>
          <p:cNvSpPr txBox="1">
            <a:spLocks/>
          </p:cNvSpPr>
          <p:nvPr/>
        </p:nvSpPr>
        <p:spPr bwMode="auto">
          <a:xfrm>
            <a:off x="1282700" y="527050"/>
            <a:ext cx="78740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000"/>
              <a:t>Measuring with a 100 mL Graduated Cylinder:</a:t>
            </a:r>
          </a:p>
          <a:p>
            <a:pPr>
              <a:buFont typeface="Wingdings" charset="0"/>
              <a:buChar char="Ø"/>
            </a:pPr>
            <a:endParaRPr lang="en-US" sz="3000"/>
          </a:p>
        </p:txBody>
      </p:sp>
      <p:sp>
        <p:nvSpPr>
          <p:cNvPr id="31747" name="Content Placeholder 2"/>
          <p:cNvSpPr txBox="1">
            <a:spLocks/>
          </p:cNvSpPr>
          <p:nvPr/>
        </p:nvSpPr>
        <p:spPr bwMode="auto">
          <a:xfrm>
            <a:off x="5894388" y="4514850"/>
            <a:ext cx="32496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 i="1">
                <a:solidFill>
                  <a:srgbClr val="004E00"/>
                </a:solidFill>
              </a:rPr>
              <a:t>Measure</a:t>
            </a:r>
          </a:p>
          <a:p>
            <a:pPr algn="ctr"/>
            <a:r>
              <a:rPr lang="en-US" sz="2800" b="1" i="1">
                <a:solidFill>
                  <a:srgbClr val="004E00"/>
                </a:solidFill>
              </a:rPr>
              <a:t>bottom of the meniscus at eye level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34975" y="36513"/>
            <a:ext cx="8229600" cy="647700"/>
          </a:xfrm>
          <a:prstGeom prst="rect">
            <a:avLst/>
          </a:prstGeo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 i="1">
                <a:solidFill>
                  <a:srgbClr val="953B3B"/>
                </a:solidFill>
              </a:rPr>
              <a:t>Reminder:</a:t>
            </a:r>
          </a:p>
        </p:txBody>
      </p:sp>
      <p:sp>
        <p:nvSpPr>
          <p:cNvPr id="31749" name="Rectangle 12"/>
          <p:cNvSpPr>
            <a:spLocks noChangeArrowheads="1"/>
          </p:cNvSpPr>
          <p:nvPr/>
        </p:nvSpPr>
        <p:spPr bwMode="auto">
          <a:xfrm>
            <a:off x="2130425" y="3473450"/>
            <a:ext cx="45720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eaLnBrk="0" hangingPunct="0">
              <a:buFont typeface="Wingdings" charset="0"/>
              <a:buChar char="Ø"/>
            </a:pPr>
            <a:endParaRPr lang="en-US">
              <a:latin typeface="Times" charset="0"/>
            </a:endParaRPr>
          </a:p>
          <a:p>
            <a:pPr marL="457200" indent="-457200" eaLnBrk="0" hangingPunct="0">
              <a:buFont typeface="Wingdings" charset="0"/>
              <a:buChar char="Ø"/>
            </a:pPr>
            <a:endParaRPr lang="en-US">
              <a:latin typeface="Times" charset="0"/>
            </a:endParaRPr>
          </a:p>
          <a:p>
            <a:pPr marL="457200" indent="-457200" eaLnBrk="0" hangingPunct="0">
              <a:buFont typeface="Wingdings" charset="0"/>
              <a:buChar char="Ø"/>
            </a:pPr>
            <a:endParaRPr lang="en-US">
              <a:latin typeface="Times" charset="0"/>
            </a:endParaRPr>
          </a:p>
          <a:p>
            <a:pPr marL="457200" indent="-457200" eaLnBrk="0" hangingPunct="0">
              <a:buFont typeface="Wingdings" charset="0"/>
              <a:buChar char="Ø"/>
            </a:pPr>
            <a:endParaRPr lang="en-US">
              <a:latin typeface="Times" charset="0"/>
            </a:endParaRPr>
          </a:p>
          <a:p>
            <a:pPr marL="457200" indent="-457200" eaLnBrk="0" hangingPunct="0">
              <a:buFont typeface="Wingdings" charset="0"/>
              <a:buChar char="Ø"/>
            </a:pPr>
            <a:endParaRPr lang="en-US">
              <a:latin typeface="Times" charset="0"/>
            </a:endParaRPr>
          </a:p>
          <a:p>
            <a:pPr marL="457200" indent="-457200" eaLnBrk="0" hangingPunct="0">
              <a:buFont typeface="Wingdings" charset="0"/>
              <a:buChar char="Ø"/>
            </a:pPr>
            <a:endParaRPr lang="en-US">
              <a:latin typeface="Times" charset="0"/>
            </a:endParaRPr>
          </a:p>
          <a:p>
            <a:pPr marL="457200" indent="-457200" eaLnBrk="0" hangingPunct="0">
              <a:buFont typeface="Wingdings" charset="0"/>
              <a:buChar char="Ø"/>
            </a:pPr>
            <a:endParaRPr lang="en-US">
              <a:latin typeface="Times" charset="0"/>
            </a:endParaRPr>
          </a:p>
          <a:p>
            <a:pPr marL="457200" indent="-457200" algn="ctr" eaLnBrk="0" hangingPunct="0"/>
            <a:r>
              <a:rPr lang="en-US" b="1" u="sng">
                <a:solidFill>
                  <a:srgbClr val="984807"/>
                </a:solidFill>
                <a:latin typeface="Times" charset="0"/>
              </a:rPr>
              <a:t>52.9 mL</a:t>
            </a:r>
          </a:p>
        </p:txBody>
      </p:sp>
      <p:pic>
        <p:nvPicPr>
          <p:cNvPr id="31750" name="Picture 16" descr="Screen Shot 2017-07-18 at 2.56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1619250"/>
            <a:ext cx="2755900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1927225"/>
            <a:ext cx="5440362" cy="407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52" name="Group 11"/>
          <p:cNvGrpSpPr>
            <a:grpSpLocks/>
          </p:cNvGrpSpPr>
          <p:nvPr/>
        </p:nvGrpSpPr>
        <p:grpSpPr bwMode="auto">
          <a:xfrm>
            <a:off x="5040313" y="3689350"/>
            <a:ext cx="3624262" cy="585788"/>
            <a:chOff x="5077652" y="3575785"/>
            <a:chExt cx="3262988" cy="584775"/>
          </a:xfrm>
        </p:grpSpPr>
        <p:cxnSp>
          <p:nvCxnSpPr>
            <p:cNvPr id="31753" name="Straight Arrow Connector 8"/>
            <p:cNvCxnSpPr>
              <a:cxnSpLocks noChangeShapeType="1"/>
            </p:cNvCxnSpPr>
            <p:nvPr/>
          </p:nvCxnSpPr>
          <p:spPr bwMode="auto">
            <a:xfrm flipH="1">
              <a:off x="5077652" y="3920041"/>
              <a:ext cx="1554480" cy="0"/>
            </a:xfrm>
            <a:prstGeom prst="straightConnector1">
              <a:avLst/>
            </a:prstGeom>
            <a:noFill/>
            <a:ln w="63500">
              <a:solidFill>
                <a:schemeClr val="tx1"/>
              </a:solidFill>
              <a:prstDash val="sysDash"/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54" name="TextBox 10"/>
            <p:cNvSpPr txBox="1">
              <a:spLocks noChangeArrowheads="1"/>
            </p:cNvSpPr>
            <p:nvPr/>
          </p:nvSpPr>
          <p:spPr bwMode="auto">
            <a:xfrm>
              <a:off x="6626709" y="3575785"/>
              <a:ext cx="1713931" cy="5847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3200"/>
                <a:t>meniscus</a:t>
              </a:r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 txBox="1">
            <a:spLocks/>
          </p:cNvSpPr>
          <p:nvPr/>
        </p:nvSpPr>
        <p:spPr bwMode="auto">
          <a:xfrm>
            <a:off x="0" y="858838"/>
            <a:ext cx="907415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Ø"/>
            </a:pPr>
            <a:r>
              <a:rPr lang="en-US" sz="3200"/>
              <a:t>Measurement using a volumetric pipet:</a:t>
            </a:r>
          </a:p>
        </p:txBody>
      </p:sp>
      <p:pic>
        <p:nvPicPr>
          <p:cNvPr id="33795" name="Picture 10" descr="Screen Shot 2018-09-14 at 3.46.39 PM.png"/>
          <p:cNvPicPr>
            <a:picLocks noChangeAspect="1"/>
          </p:cNvPicPr>
          <p:nvPr/>
        </p:nvPicPr>
        <p:blipFill>
          <a:blip r:embed="rId3">
            <a:lum bright="34000" contrast="48000"/>
            <a:alphaModFix am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175" y="87313"/>
            <a:ext cx="2054225" cy="250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6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38313"/>
            <a:ext cx="5283200" cy="407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1139825" y="1993900"/>
            <a:ext cx="7934325" cy="2857500"/>
            <a:chOff x="1139825" y="1993900"/>
            <a:chExt cx="7934325" cy="2857500"/>
          </a:xfrm>
        </p:grpSpPr>
        <p:pic>
          <p:nvPicPr>
            <p:cNvPr id="33798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9825" y="1993900"/>
              <a:ext cx="3810000" cy="2857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3799" name="Group 17"/>
            <p:cNvGrpSpPr>
              <a:grpSpLocks/>
            </p:cNvGrpSpPr>
            <p:nvPr/>
          </p:nvGrpSpPr>
          <p:grpSpPr bwMode="auto">
            <a:xfrm>
              <a:off x="5078413" y="3429000"/>
              <a:ext cx="3995737" cy="1247775"/>
              <a:chOff x="5078413" y="3429000"/>
              <a:chExt cx="3995737" cy="1247775"/>
            </a:xfrm>
          </p:grpSpPr>
          <p:grpSp>
            <p:nvGrpSpPr>
              <p:cNvPr id="33800" name="Group 16"/>
              <p:cNvGrpSpPr>
                <a:grpSpLocks/>
              </p:cNvGrpSpPr>
              <p:nvPr/>
            </p:nvGrpSpPr>
            <p:grpSpPr bwMode="auto">
              <a:xfrm>
                <a:off x="5078413" y="3429000"/>
                <a:ext cx="3532187" cy="585788"/>
                <a:chOff x="5078413" y="3429000"/>
                <a:chExt cx="3532187" cy="585788"/>
              </a:xfrm>
            </p:grpSpPr>
            <p:cxnSp>
              <p:nvCxnSpPr>
                <p:cNvPr id="33802" name="Straight Arrow Connector 8"/>
                <p:cNvCxnSpPr>
                  <a:cxnSpLocks noChangeShapeType="1"/>
                </p:cNvCxnSpPr>
                <p:nvPr/>
              </p:nvCxnSpPr>
              <p:spPr bwMode="auto">
                <a:xfrm flipH="1">
                  <a:off x="5078413" y="3773852"/>
                  <a:ext cx="1554157" cy="0"/>
                </a:xfrm>
                <a:prstGeom prst="straightConnector1">
                  <a:avLst/>
                </a:prstGeom>
                <a:noFill/>
                <a:ln w="63500">
                  <a:solidFill>
                    <a:srgbClr val="FF0000"/>
                  </a:solidFill>
                  <a:prstDash val="sysDash"/>
                  <a:round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3803" name="TextBox 10"/>
                <p:cNvSpPr txBox="1">
                  <a:spLocks noChangeArrowheads="1"/>
                </p:cNvSpPr>
                <p:nvPr/>
              </p:nvSpPr>
              <p:spPr bwMode="auto">
                <a:xfrm>
                  <a:off x="6627149" y="3429000"/>
                  <a:ext cx="1983451" cy="5857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3200"/>
                    <a:t>meniscus</a:t>
                  </a:r>
                </a:p>
              </p:txBody>
            </p:sp>
          </p:grpSp>
          <p:sp>
            <p:nvSpPr>
              <p:cNvPr id="24" name="Content Placeholder 2"/>
              <p:cNvSpPr txBox="1">
                <a:spLocks/>
              </p:cNvSpPr>
              <p:nvPr/>
            </p:nvSpPr>
            <p:spPr>
              <a:xfrm>
                <a:off x="6248400" y="4114800"/>
                <a:ext cx="2825750" cy="561975"/>
              </a:xfrm>
              <a:prstGeom prst="rect">
                <a:avLst/>
              </a:prstGeom>
            </p:spPr>
            <p:txBody>
              <a:bodyPr/>
              <a:lstStyle>
                <a:lvl1pPr marL="457200" indent="-4572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Wingdings" charset="0"/>
                  <a:buChar char="Ø"/>
                </a:pPr>
                <a:r>
                  <a:rPr lang="en-US" sz="2000" b="1" i="1">
                    <a:solidFill>
                      <a:srgbClr val="984807"/>
                    </a:solidFill>
                  </a:rPr>
                  <a:t>Bottom of the meniscus MUST be at calibration line for accurate measurement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advClick="0" advTm="8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ontent Placeholder 2"/>
          <p:cNvSpPr txBox="1">
            <a:spLocks/>
          </p:cNvSpPr>
          <p:nvPr/>
        </p:nvSpPr>
        <p:spPr bwMode="auto">
          <a:xfrm>
            <a:off x="69850" y="76200"/>
            <a:ext cx="907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Ø"/>
            </a:pPr>
            <a:r>
              <a:rPr lang="en-US" sz="3200"/>
              <a:t>Add a column to pg. 22 &amp; label both of them </a:t>
            </a:r>
          </a:p>
        </p:txBody>
      </p:sp>
      <p:sp>
        <p:nvSpPr>
          <p:cNvPr id="35843" name="Rectangle 10"/>
          <p:cNvSpPr>
            <a:spLocks noChangeArrowheads="1"/>
          </p:cNvSpPr>
          <p:nvPr/>
        </p:nvSpPr>
        <p:spPr bwMode="auto">
          <a:xfrm>
            <a:off x="69850" y="685800"/>
            <a:ext cx="86169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/>
              <a:t>Each partner to measure with both Caliper and Ruler &amp; compare</a:t>
            </a:r>
          </a:p>
        </p:txBody>
      </p:sp>
      <p:pic>
        <p:nvPicPr>
          <p:cNvPr id="35844" name="Picture 6" descr="Screen Shot 2018-02-05 at 11.08.3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1174750"/>
            <a:ext cx="4470400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867400" y="1174750"/>
            <a:ext cx="2051050" cy="1938338"/>
          </a:xfrm>
          <a:prstGeom prst="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</p:txBody>
      </p:sp>
      <p:pic>
        <p:nvPicPr>
          <p:cNvPr id="35846" name="Picture 6" descr="Screen Shot 2018-09-14 at 3.41.11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348163"/>
            <a:ext cx="2749550" cy="2205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7" name="Picture 7" descr="Screen Shot 2018-09-14 at 3.51.11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71600"/>
            <a:ext cx="2465388" cy="2743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8" name="Picture 8" descr="Screen Shot 2018-09-14 at 3.34.45 PM.png"/>
          <p:cNvPicPr>
            <a:picLocks noChangeAspect="1"/>
          </p:cNvPicPr>
          <p:nvPr/>
        </p:nvPicPr>
        <p:blipFill>
          <a:blip r:embed="rId6">
            <a:lum bright="30000" contrast="12000"/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513" y="4667250"/>
            <a:ext cx="1817687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advClick="0" advTm="8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69850" y="76200"/>
            <a:ext cx="907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Ø"/>
            </a:pPr>
            <a:r>
              <a:rPr lang="en-US" sz="3200"/>
              <a:t>Replace Part C, pg. 19 with handout</a:t>
            </a:r>
          </a:p>
        </p:txBody>
      </p:sp>
      <p:pic>
        <p:nvPicPr>
          <p:cNvPr id="37891" name="Picture 8" descr="Screen Shot 2018-02-02 at 3.27.1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219200"/>
            <a:ext cx="4040188" cy="525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2" name="Rectangle 10"/>
          <p:cNvSpPr>
            <a:spLocks noChangeArrowheads="1"/>
          </p:cNvSpPr>
          <p:nvPr/>
        </p:nvSpPr>
        <p:spPr bwMode="auto">
          <a:xfrm>
            <a:off x="69850" y="685800"/>
            <a:ext cx="86169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/>
              <a:t>http://chemconnections.org/general/chem108/Measuring%20Density-graphing.2017.pdf</a:t>
            </a:r>
          </a:p>
        </p:txBody>
      </p:sp>
      <p:pic>
        <p:nvPicPr>
          <p:cNvPr id="37893" name="Picture 4" descr="Screen Shot 2018-09-14 at 3.29.5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1981200"/>
            <a:ext cx="218440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5" descr="Screen Shot 2018-09-14 at 3.30.43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905000"/>
            <a:ext cx="2255838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icture 6" descr="Screen Shot 2018-09-14 at 3.56.34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763" y="4946650"/>
            <a:ext cx="2254250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6" name="TextBox 7"/>
          <p:cNvSpPr txBox="1">
            <a:spLocks noChangeArrowheads="1"/>
          </p:cNvSpPr>
          <p:nvPr/>
        </p:nvSpPr>
        <p:spPr bwMode="auto">
          <a:xfrm>
            <a:off x="7056438" y="4476750"/>
            <a:ext cx="13255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/>
              <a:t>Method 2:</a:t>
            </a:r>
          </a:p>
        </p:txBody>
      </p:sp>
    </p:spTree>
  </p:cSld>
  <p:clrMapOvr>
    <a:masterClrMapping/>
  </p:clrMapOvr>
  <p:transition xmlns:p14="http://schemas.microsoft.com/office/powerpoint/2010/main" advClick="0" advTm="8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bldLvl="4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6705600" cy="1162050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Density</a:t>
            </a:r>
            <a:br>
              <a:rPr lang="en-US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200">
                <a:latin typeface="Calibri" charset="0"/>
                <a:ea typeface="ＭＳ Ｐゴシック" charset="0"/>
                <a:cs typeface="ＭＳ Ｐゴシック" charset="0"/>
              </a:rPr>
              <a:t> Mass &amp; Volume</a:t>
            </a:r>
          </a:p>
        </p:txBody>
      </p:sp>
      <p:sp>
        <p:nvSpPr>
          <p:cNvPr id="65541" name="Line 5"/>
          <p:cNvSpPr>
            <a:spLocks noChangeShapeType="1"/>
          </p:cNvSpPr>
          <p:nvPr/>
        </p:nvSpPr>
        <p:spPr bwMode="auto">
          <a:xfrm>
            <a:off x="1600200" y="1752600"/>
            <a:ext cx="7010400" cy="0"/>
          </a:xfrm>
          <a:prstGeom prst="line">
            <a:avLst/>
          </a:prstGeom>
          <a:noFill/>
          <a:ln w="6985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itchFamily="-110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2209800"/>
            <a:ext cx="1371600" cy="4572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sp>
        <p:nvSpPr>
          <p:cNvPr id="39941" name="Rectangle 6"/>
          <p:cNvSpPr>
            <a:spLocks noChangeArrowheads="1"/>
          </p:cNvSpPr>
          <p:nvPr/>
        </p:nvSpPr>
        <p:spPr bwMode="auto">
          <a:xfrm>
            <a:off x="2971800" y="6172200"/>
            <a:ext cx="4024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Numbers, Tables, &amp; Graphs</a:t>
            </a:r>
          </a:p>
        </p:txBody>
      </p:sp>
      <p:pic>
        <p:nvPicPr>
          <p:cNvPr id="39942" name="Picture 16" descr="Screen Shot 2018-01-13 at 12.03.3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28600"/>
            <a:ext cx="15303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Chart 15"/>
          <p:cNvGraphicFramePr>
            <a:graphicFrameLocks/>
          </p:cNvGraphicFramePr>
          <p:nvPr/>
        </p:nvGraphicFramePr>
        <p:xfrm>
          <a:off x="4648200" y="4038600"/>
          <a:ext cx="36576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/>
        </p:nvGraphicFramePr>
        <p:xfrm>
          <a:off x="4572000" y="3962400"/>
          <a:ext cx="37338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/>
        </p:nvGraphicFramePr>
        <p:xfrm>
          <a:off x="4648200" y="1828800"/>
          <a:ext cx="41148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9946" name="TextBox 19"/>
          <p:cNvSpPr txBox="1">
            <a:spLocks noChangeArrowheads="1"/>
          </p:cNvSpPr>
          <p:nvPr/>
        </p:nvSpPr>
        <p:spPr bwMode="auto">
          <a:xfrm>
            <a:off x="3048000" y="1828800"/>
            <a:ext cx="2514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Unknown Metal</a:t>
            </a: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1143000" y="2743200"/>
          <a:ext cx="3200400" cy="2133600"/>
        </p:xfrm>
        <a:graphic>
          <a:graphicData uri="http://schemas.openxmlformats.org/drawingml/2006/table">
            <a:tbl>
              <a:tblPr/>
              <a:tblGrid>
                <a:gridCol w="762000"/>
                <a:gridCol w="1260475"/>
                <a:gridCol w="1177925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ＭＳ Ｐゴシック" charset="0"/>
                          <a:cs typeface="ＭＳ Ｐゴシック" charset="0"/>
                        </a:rPr>
                        <a:t>Sample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ＭＳ Ｐゴシック" charset="0"/>
                          <a:cs typeface="ＭＳ Ｐゴシック" charset="0"/>
                        </a:rPr>
                        <a:t>Mass (grams)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ＭＳ Ｐゴシック" charset="0"/>
                          <a:cs typeface="ＭＳ Ｐゴシック" charset="0"/>
                        </a:rPr>
                        <a:t>Volume (mL)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ＭＳ Ｐゴシック" charset="0"/>
                          <a:cs typeface="ＭＳ Ｐゴシック" charset="0"/>
                        </a:rPr>
                        <a:t>10.0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ＭＳ Ｐゴシック" charset="0"/>
                          <a:cs typeface="ＭＳ Ｐゴシック" charset="0"/>
                        </a:rPr>
                        <a:t>0.5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ＭＳ Ｐゴシック" charset="0"/>
                          <a:cs typeface="ＭＳ Ｐゴシック" charset="0"/>
                        </a:rPr>
                        <a:t>55.0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ＭＳ Ｐゴシック" charset="0"/>
                          <a:cs typeface="ＭＳ Ｐゴシック" charset="0"/>
                        </a:rPr>
                        <a:t>2.8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ＭＳ Ｐゴシック" charset="0"/>
                          <a:cs typeface="ＭＳ Ｐゴシック" charset="0"/>
                        </a:rPr>
                        <a:t>113.5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ＭＳ Ｐゴシック" charset="0"/>
                          <a:cs typeface="ＭＳ Ｐゴシック" charset="0"/>
                        </a:rPr>
                        <a:t>5.9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ＭＳ Ｐゴシック" charset="0"/>
                          <a:cs typeface="ＭＳ Ｐゴシック" charset="0"/>
                        </a:rPr>
                        <a:t>586.0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ＭＳ Ｐゴシック" charset="0"/>
                          <a:cs typeface="ＭＳ Ｐゴシック" charset="0"/>
                        </a:rPr>
                        <a:t>30.4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ＭＳ Ｐゴシック" charset="0"/>
                          <a:cs typeface="ＭＳ Ｐゴシック" charset="0"/>
                        </a:rPr>
                        <a:t>5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ＭＳ Ｐゴシック" charset="0"/>
                          <a:cs typeface="ＭＳ Ｐゴシック" charset="0"/>
                        </a:rPr>
                        <a:t>1587.0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ＭＳ Ｐゴシック" charset="0"/>
                          <a:cs typeface="ＭＳ Ｐゴシック" charset="0"/>
                        </a:rPr>
                        <a:t>82.2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ＭＳ Ｐゴシック" charset="0"/>
                          <a:cs typeface="ＭＳ Ｐゴシック" charset="0"/>
                        </a:rPr>
                        <a:t>6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ＭＳ Ｐゴシック" charset="0"/>
                          <a:cs typeface="ＭＳ Ｐゴシック" charset="0"/>
                        </a:rPr>
                        <a:t>2270.0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ＭＳ Ｐゴシック" charset="0"/>
                          <a:cs typeface="ＭＳ Ｐゴシック" charset="0"/>
                        </a:rPr>
                        <a:t>117.6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685800" y="1447800"/>
            <a:ext cx="3962400" cy="5257800"/>
            <a:chOff x="852735" y="1828800"/>
            <a:chExt cx="3033465" cy="4495800"/>
          </a:xfrm>
        </p:grpSpPr>
        <p:pic>
          <p:nvPicPr>
            <p:cNvPr id="39985" name="Picture 22" descr="Screen Shot 2018-01-13 at 11.54.36 AM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3733800"/>
              <a:ext cx="2895600" cy="259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986" name="Picture 23" descr="Screen Shot 2018-01-13 at 11.54.04 AM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2735" y="1828800"/>
              <a:ext cx="2881065" cy="236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6064250" y="2312988"/>
            <a:ext cx="1670050" cy="1397000"/>
            <a:chOff x="6064683" y="2312995"/>
            <a:chExt cx="1669515" cy="1397300"/>
          </a:xfrm>
        </p:grpSpPr>
        <p:sp>
          <p:nvSpPr>
            <p:cNvPr id="26" name="Freeform 25"/>
            <p:cNvSpPr/>
            <p:nvPr/>
          </p:nvSpPr>
          <p:spPr bwMode="auto">
            <a:xfrm>
              <a:off x="6090075" y="2312995"/>
              <a:ext cx="1644123" cy="1371895"/>
            </a:xfrm>
            <a:custGeom>
              <a:avLst/>
              <a:gdLst>
                <a:gd name="connsiteX0" fmla="*/ 0 w 1643597"/>
                <a:gd name="connsiteY0" fmla="*/ 1341150 h 1371385"/>
                <a:gd name="connsiteX1" fmla="*/ 362844 w 1643597"/>
                <a:gd name="connsiteY1" fmla="*/ 1328192 h 1371385"/>
                <a:gd name="connsiteX2" fmla="*/ 738647 w 1643597"/>
                <a:gd name="connsiteY2" fmla="*/ 1328192 h 1371385"/>
                <a:gd name="connsiteX3" fmla="*/ 1036697 w 1643597"/>
                <a:gd name="connsiteY3" fmla="*/ 1069032 h 1371385"/>
                <a:gd name="connsiteX4" fmla="*/ 1347707 w 1643597"/>
                <a:gd name="connsiteY4" fmla="*/ 576630 h 1371385"/>
                <a:gd name="connsiteX5" fmla="*/ 1606881 w 1643597"/>
                <a:gd name="connsiteY5" fmla="*/ 84227 h 1371385"/>
                <a:gd name="connsiteX6" fmla="*/ 1568005 w 1643597"/>
                <a:gd name="connsiteY6" fmla="*/ 71270 h 1371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3597" h="1371385">
                  <a:moveTo>
                    <a:pt x="0" y="1341150"/>
                  </a:moveTo>
                  <a:lnTo>
                    <a:pt x="362844" y="1328192"/>
                  </a:lnTo>
                  <a:cubicBezTo>
                    <a:pt x="485952" y="1326032"/>
                    <a:pt x="626338" y="1371385"/>
                    <a:pt x="738647" y="1328192"/>
                  </a:cubicBezTo>
                  <a:cubicBezTo>
                    <a:pt x="850956" y="1284999"/>
                    <a:pt x="935187" y="1194292"/>
                    <a:pt x="1036697" y="1069032"/>
                  </a:cubicBezTo>
                  <a:cubicBezTo>
                    <a:pt x="1138207" y="943772"/>
                    <a:pt x="1252676" y="740764"/>
                    <a:pt x="1347707" y="576630"/>
                  </a:cubicBezTo>
                  <a:cubicBezTo>
                    <a:pt x="1442738" y="412496"/>
                    <a:pt x="1570165" y="168454"/>
                    <a:pt x="1606881" y="84227"/>
                  </a:cubicBezTo>
                  <a:cubicBezTo>
                    <a:pt x="1643597" y="0"/>
                    <a:pt x="1568005" y="71270"/>
                    <a:pt x="1568005" y="71270"/>
                  </a:cubicBezTo>
                </a:path>
              </a:pathLst>
            </a:cu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/>
              <a:endParaRPr lang="en-US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6064683" y="3589619"/>
              <a:ext cx="1658407" cy="120676"/>
            </a:xfrm>
            <a:custGeom>
              <a:avLst/>
              <a:gdLst>
                <a:gd name="connsiteX0" fmla="*/ 0 w 1658717"/>
                <a:gd name="connsiteY0" fmla="*/ 116621 h 120940"/>
                <a:gd name="connsiteX1" fmla="*/ 388762 w 1658717"/>
                <a:gd name="connsiteY1" fmla="*/ 116621 h 120940"/>
                <a:gd name="connsiteX2" fmla="*/ 686812 w 1658717"/>
                <a:gd name="connsiteY2" fmla="*/ 116621 h 120940"/>
                <a:gd name="connsiteX3" fmla="*/ 1023739 w 1658717"/>
                <a:gd name="connsiteY3" fmla="*/ 90705 h 120940"/>
                <a:gd name="connsiteX4" fmla="*/ 1334749 w 1658717"/>
                <a:gd name="connsiteY4" fmla="*/ 51832 h 120940"/>
                <a:gd name="connsiteX5" fmla="*/ 1658717 w 1658717"/>
                <a:gd name="connsiteY5" fmla="*/ 0 h 120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8717" h="120940">
                  <a:moveTo>
                    <a:pt x="0" y="116621"/>
                  </a:moveTo>
                  <a:lnTo>
                    <a:pt x="388762" y="116621"/>
                  </a:lnTo>
                  <a:cubicBezTo>
                    <a:pt x="503231" y="116621"/>
                    <a:pt x="580983" y="120940"/>
                    <a:pt x="686812" y="116621"/>
                  </a:cubicBezTo>
                  <a:cubicBezTo>
                    <a:pt x="792641" y="112302"/>
                    <a:pt x="915750" y="101503"/>
                    <a:pt x="1023739" y="90705"/>
                  </a:cubicBezTo>
                  <a:cubicBezTo>
                    <a:pt x="1131728" y="79907"/>
                    <a:pt x="1228919" y="66949"/>
                    <a:pt x="1334749" y="51832"/>
                  </a:cubicBezTo>
                  <a:cubicBezTo>
                    <a:pt x="1440579" y="36715"/>
                    <a:pt x="1658717" y="0"/>
                    <a:pt x="1658717" y="0"/>
                  </a:cubicBezTo>
                </a:path>
              </a:pathLst>
            </a:custGeom>
            <a:noFill/>
            <a:ln w="1270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/>
              <a:endParaRPr lang="en-US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 Register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2700" y="-57150"/>
            <a:ext cx="9074150" cy="533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Ø"/>
            </a:pPr>
            <a:r>
              <a:rPr lang="en-US"/>
              <a:t>Plot data using blank graph paper in back of Lab Manual pp. 119 – 121</a:t>
            </a:r>
            <a:endParaRPr lang="en-US" sz="200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50075" y="6475413"/>
            <a:ext cx="21336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A99215D-CB2D-7844-B3DE-DADF2D64EFC8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16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838" y="503238"/>
            <a:ext cx="4754562" cy="628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0" y="1676400"/>
            <a:ext cx="4002088" cy="533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i="1"/>
              <a:t>http:// chemconnections.org/general/chem108/Measuring Density-graphing.2017.pdf</a:t>
            </a:r>
            <a:endParaRPr lang="en-US" sz="1800"/>
          </a:p>
          <a:p>
            <a:pPr eaLnBrk="1" hangingPunct="1">
              <a:buFont typeface="Wingdings" charset="0"/>
              <a:buChar char="Ø"/>
            </a:pPr>
            <a:r>
              <a:rPr lang="en-US"/>
              <a:t>Plot all data for either Metal A (one partner) or Metal B (other partner): Can be on the same graph paper or separate. If on the same paper be sure to consult with partner on the scales to use.</a:t>
            </a:r>
          </a:p>
          <a:p>
            <a:pPr eaLnBrk="1" hangingPunct="1">
              <a:buFont typeface="Wingdings" charset="0"/>
              <a:buChar char="Ø"/>
            </a:pPr>
            <a:r>
              <a:rPr lang="en-US" sz="2000" i="1"/>
              <a:t>Complete the bottom table of handout and attach to the Report Form to turn in.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4762500" y="5143500"/>
            <a:ext cx="6096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991" name="Rectangle 8"/>
          <p:cNvSpPr>
            <a:spLocks noChangeArrowheads="1"/>
          </p:cNvSpPr>
          <p:nvPr/>
        </p:nvSpPr>
        <p:spPr bwMode="auto">
          <a:xfrm>
            <a:off x="228600" y="722313"/>
            <a:ext cx="4572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Data &amp; instructions are provided on handout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bldLvl="4"/>
      <p:bldP spid="7" grpId="0" build="p" bldLvl="4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ChangeArrowheads="1"/>
          </p:cNvSpPr>
          <p:nvPr/>
        </p:nvSpPr>
        <p:spPr bwMode="auto">
          <a:xfrm>
            <a:off x="0" y="-4763"/>
            <a:ext cx="9144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/>
              <a:t>Equation of a line:  </a:t>
            </a:r>
            <a:r>
              <a:rPr lang="en-US" sz="2800"/>
              <a:t>Δ</a:t>
            </a:r>
            <a:r>
              <a:rPr lang="en-US" sz="3200">
                <a:solidFill>
                  <a:srgbClr val="C00000"/>
                </a:solidFill>
              </a:rPr>
              <a:t>y</a:t>
            </a:r>
            <a:r>
              <a:rPr lang="en-US" sz="3200"/>
              <a:t> = </a:t>
            </a:r>
            <a:r>
              <a:rPr lang="en-US" sz="3200">
                <a:solidFill>
                  <a:srgbClr val="7030A0"/>
                </a:solidFill>
              </a:rPr>
              <a:t>m</a:t>
            </a:r>
            <a:r>
              <a:rPr lang="en-US" sz="2800"/>
              <a:t>Δ</a:t>
            </a:r>
            <a:r>
              <a:rPr lang="en-US" sz="3200">
                <a:solidFill>
                  <a:srgbClr val="0070C0"/>
                </a:solidFill>
              </a:rPr>
              <a:t>x</a:t>
            </a:r>
            <a:r>
              <a:rPr lang="en-US" sz="3200"/>
              <a:t> + b</a:t>
            </a:r>
          </a:p>
        </p:txBody>
      </p:sp>
      <p:sp>
        <p:nvSpPr>
          <p:cNvPr id="8" name="Rectangle 7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89208" y="534844"/>
            <a:ext cx="8976732" cy="6047233"/>
          </a:xfrm>
          <a:prstGeom prst="rect">
            <a:avLst/>
          </a:prstGeom>
          <a:blipFill rotWithShape="0">
            <a:blip r:embed="rId2"/>
            <a:stretch>
              <a:fillRect l="-1427" t="-1109" b="-1915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 </a:t>
            </a:r>
          </a:p>
        </p:txBody>
      </p:sp>
      <p:sp>
        <p:nvSpPr>
          <p:cNvPr id="44036" name="TextBox 3"/>
          <p:cNvSpPr txBox="1">
            <a:spLocks noChangeArrowheads="1"/>
          </p:cNvSpPr>
          <p:nvPr/>
        </p:nvSpPr>
        <p:spPr bwMode="auto">
          <a:xfrm>
            <a:off x="90488" y="5638800"/>
            <a:ext cx="8977312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</p:txBody>
      </p:sp>
      <p:sp>
        <p:nvSpPr>
          <p:cNvPr id="44037" name="TextBox 4"/>
          <p:cNvSpPr txBox="1">
            <a:spLocks noChangeArrowheads="1"/>
          </p:cNvSpPr>
          <p:nvPr/>
        </p:nvSpPr>
        <p:spPr bwMode="auto">
          <a:xfrm>
            <a:off x="2057400" y="4572000"/>
            <a:ext cx="60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Δ</a:t>
            </a:r>
          </a:p>
        </p:txBody>
      </p:sp>
      <p:sp>
        <p:nvSpPr>
          <p:cNvPr id="44038" name="TextBox 5"/>
          <p:cNvSpPr txBox="1">
            <a:spLocks noChangeArrowheads="1"/>
          </p:cNvSpPr>
          <p:nvPr/>
        </p:nvSpPr>
        <p:spPr bwMode="auto">
          <a:xfrm>
            <a:off x="4876800" y="4572000"/>
            <a:ext cx="60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Δ</a:t>
            </a:r>
          </a:p>
        </p:txBody>
      </p:sp>
      <p:sp>
        <p:nvSpPr>
          <p:cNvPr id="44039" name="TextBox 6"/>
          <p:cNvSpPr txBox="1">
            <a:spLocks noChangeArrowheads="1"/>
          </p:cNvSpPr>
          <p:nvPr/>
        </p:nvSpPr>
        <p:spPr bwMode="auto">
          <a:xfrm>
            <a:off x="2895600" y="2052638"/>
            <a:ext cx="609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Δ</a:t>
            </a:r>
          </a:p>
        </p:txBody>
      </p:sp>
      <p:sp>
        <p:nvSpPr>
          <p:cNvPr id="44040" name="TextBox 8"/>
          <p:cNvSpPr txBox="1">
            <a:spLocks noChangeArrowheads="1"/>
          </p:cNvSpPr>
          <p:nvPr/>
        </p:nvSpPr>
        <p:spPr bwMode="auto">
          <a:xfrm>
            <a:off x="2743200" y="2586038"/>
            <a:ext cx="609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Δ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46050" y="454025"/>
            <a:ext cx="9074150" cy="533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Ø"/>
            </a:pPr>
            <a:r>
              <a:rPr lang="en-US" sz="3000"/>
              <a:t>Plotting data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50075" y="6475413"/>
            <a:ext cx="21336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400F070-458E-CD46-8C77-2D135F972DC0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18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0" y="711200"/>
            <a:ext cx="3567113" cy="47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46113" y="1292225"/>
            <a:ext cx="4002087" cy="533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Ø"/>
            </a:pPr>
            <a:r>
              <a:rPr lang="en-US" sz="2800"/>
              <a:t>A good plot should have: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sz="2800"/>
              <a:t>An appropriate scale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sz="2800"/>
              <a:t>Labeled axes (with units)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sz="2800"/>
              <a:t>An appropriate title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11113" y="5334000"/>
            <a:ext cx="9072562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Ø"/>
            </a:pPr>
            <a:r>
              <a:rPr lang="en-US" sz="3000" i="1"/>
              <a:t>Use a ruler to estimate best-fit line for data that appears to group together (It is NOT connect-the-dots)</a:t>
            </a:r>
          </a:p>
        </p:txBody>
      </p:sp>
      <p:sp useBgFill="1">
        <p:nvSpPr>
          <p:cNvPr id="45063" name="Rectangle 3"/>
          <p:cNvSpPr>
            <a:spLocks noChangeArrowheads="1"/>
          </p:cNvSpPr>
          <p:nvPr/>
        </p:nvSpPr>
        <p:spPr bwMode="auto">
          <a:xfrm>
            <a:off x="3994150" y="485775"/>
            <a:ext cx="5226050" cy="657225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0" hangingPunct="0"/>
            <a:endParaRPr lang="en-US">
              <a:latin typeface="Times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5219700" y="4076700"/>
            <a:ext cx="6096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1000" fill="hold"/>
                                        <p:tgtEl>
                                          <p:spTgt spid="4098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70507E-6 L -4.44444E-6 -0.10595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29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bldLvl="4"/>
      <p:bldP spid="7" grpId="0" build="p" bldLvl="4"/>
      <p:bldP spid="8" grpId="0" build="p" bldLvl="4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>
            <a:spLocks noChangeArrowheads="1"/>
          </p:cNvSpPr>
          <p:nvPr/>
        </p:nvSpPr>
        <p:spPr bwMode="auto">
          <a:xfrm>
            <a:off x="0" y="100013"/>
            <a:ext cx="91440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/>
              <a:t>Different Volumetric Tools</a:t>
            </a:r>
          </a:p>
        </p:txBody>
      </p:sp>
      <p:sp>
        <p:nvSpPr>
          <p:cNvPr id="53251" name="TextBox 3"/>
          <p:cNvSpPr txBox="1">
            <a:spLocks noChangeArrowheads="1"/>
          </p:cNvSpPr>
          <p:nvPr/>
        </p:nvSpPr>
        <p:spPr bwMode="auto">
          <a:xfrm>
            <a:off x="-115888" y="5657850"/>
            <a:ext cx="8977313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</p:txBody>
      </p:sp>
      <p:pic>
        <p:nvPicPr>
          <p:cNvPr id="53252" name="Picture 4" descr="Screen Shot 2018-02-02 at 4.26.1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914400"/>
            <a:ext cx="1905000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5" descr="Screen Shot 2018-02-02 at 4.24.3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581025"/>
            <a:ext cx="850900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Picture 9" descr="Screen Shot 2018-02-02 at 4.31.35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914400"/>
            <a:ext cx="906463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5" name="TextBox 10"/>
          <p:cNvSpPr txBox="1">
            <a:spLocks noChangeArrowheads="1"/>
          </p:cNvSpPr>
          <p:nvPr/>
        </p:nvSpPr>
        <p:spPr bwMode="auto">
          <a:xfrm>
            <a:off x="1295400" y="3184525"/>
            <a:ext cx="1676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Both = </a:t>
            </a:r>
            <a:br>
              <a:rPr lang="en-US" sz="1600"/>
            </a:br>
            <a:r>
              <a:rPr lang="en-US" sz="1600"/>
              <a:t>+/- 0.01 mL</a:t>
            </a:r>
          </a:p>
        </p:txBody>
      </p:sp>
      <p:sp>
        <p:nvSpPr>
          <p:cNvPr id="53256" name="Rectangle 11"/>
          <p:cNvSpPr>
            <a:spLocks noChangeArrowheads="1"/>
          </p:cNvSpPr>
          <p:nvPr/>
        </p:nvSpPr>
        <p:spPr bwMode="auto">
          <a:xfrm>
            <a:off x="5791200" y="3013075"/>
            <a:ext cx="1350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+/- 0.01 mL</a:t>
            </a:r>
          </a:p>
        </p:txBody>
      </p:sp>
      <p:sp>
        <p:nvSpPr>
          <p:cNvPr id="53257" name="Rectangle 12"/>
          <p:cNvSpPr>
            <a:spLocks noChangeArrowheads="1"/>
          </p:cNvSpPr>
          <p:nvPr/>
        </p:nvSpPr>
        <p:spPr bwMode="auto">
          <a:xfrm>
            <a:off x="3505200" y="1295400"/>
            <a:ext cx="1030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+/- 5 mL</a:t>
            </a:r>
          </a:p>
        </p:txBody>
      </p:sp>
      <p:sp>
        <p:nvSpPr>
          <p:cNvPr id="53258" name="Rectangle 13"/>
          <p:cNvSpPr>
            <a:spLocks noChangeArrowheads="1"/>
          </p:cNvSpPr>
          <p:nvPr/>
        </p:nvSpPr>
        <p:spPr bwMode="auto">
          <a:xfrm>
            <a:off x="4343400" y="3014663"/>
            <a:ext cx="1108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+/- 0.1 mL</a:t>
            </a:r>
          </a:p>
        </p:txBody>
      </p:sp>
      <p:sp>
        <p:nvSpPr>
          <p:cNvPr id="53259" name="TextBox 14"/>
          <p:cNvSpPr txBox="1">
            <a:spLocks noChangeArrowheads="1"/>
          </p:cNvSpPr>
          <p:nvPr/>
        </p:nvSpPr>
        <p:spPr bwMode="auto">
          <a:xfrm>
            <a:off x="1752600" y="3733800"/>
            <a:ext cx="51736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A				B           C                 D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962400" y="2208213"/>
            <a:ext cx="304800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962400" y="2665413"/>
            <a:ext cx="304800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962400" y="2513013"/>
            <a:ext cx="304800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962400" y="2362200"/>
            <a:ext cx="304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264" name="TextBox 20"/>
          <p:cNvSpPr txBox="1">
            <a:spLocks noChangeArrowheads="1"/>
          </p:cNvSpPr>
          <p:nvPr/>
        </p:nvSpPr>
        <p:spPr bwMode="auto">
          <a:xfrm>
            <a:off x="2743200" y="4343400"/>
            <a:ext cx="4183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True (A) / False (B)</a:t>
            </a:r>
          </a:p>
        </p:txBody>
      </p:sp>
      <p:sp>
        <p:nvSpPr>
          <p:cNvPr id="53265" name="TextBox 21"/>
          <p:cNvSpPr txBox="1">
            <a:spLocks noChangeArrowheads="1"/>
          </p:cNvSpPr>
          <p:nvPr/>
        </p:nvSpPr>
        <p:spPr bwMode="auto">
          <a:xfrm>
            <a:off x="1752600" y="4948238"/>
            <a:ext cx="6172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A and D have the same level of precision.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676400" y="5570538"/>
            <a:ext cx="6781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The following is the correct order of increasing     precision: D &lt; C &lt; B.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69850" y="611188"/>
            <a:ext cx="907415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Ø"/>
            </a:pPr>
            <a:r>
              <a:rPr lang="en-US" sz="3200"/>
              <a:t>Complete both columns pg. 22 </a:t>
            </a:r>
          </a:p>
        </p:txBody>
      </p:sp>
      <p:sp>
        <p:nvSpPr>
          <p:cNvPr id="55299" name="Rectangle 10"/>
          <p:cNvSpPr>
            <a:spLocks noChangeArrowheads="1"/>
          </p:cNvSpPr>
          <p:nvPr/>
        </p:nvSpPr>
        <p:spPr bwMode="auto">
          <a:xfrm>
            <a:off x="0" y="2273300"/>
            <a:ext cx="3784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/>
              <a:t>Each partner to measure with both Caliper and Ruler &amp; compare</a:t>
            </a:r>
          </a:p>
        </p:txBody>
      </p:sp>
      <p:pic>
        <p:nvPicPr>
          <p:cNvPr id="55300" name="Picture 6" descr="Screen Shot 2018-02-05 at 11.08.3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0"/>
            <a:ext cx="2070100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3" descr="Screen Shot 2017-08-29 at 3.42.30 PM.png"/>
          <p:cNvPicPr>
            <a:picLocks noChangeAspect="1"/>
          </p:cNvPicPr>
          <p:nvPr/>
        </p:nvPicPr>
        <p:blipFill>
          <a:blip r:embed="rId4">
            <a:lum bright="16000" contras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450" y="1676400"/>
            <a:ext cx="4832350" cy="4879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828800" y="3055938"/>
            <a:ext cx="1003300" cy="830262"/>
          </a:xfrm>
          <a:prstGeom prst="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/>
          </a:p>
          <a:p>
            <a:pPr eaLnBrk="1" hangingPunct="1"/>
            <a:endParaRPr lang="en-US"/>
          </a:p>
        </p:txBody>
      </p:sp>
    </p:spTree>
  </p:cSld>
  <p:clrMapOvr>
    <a:masterClrMapping/>
  </p:clrMapOvr>
  <p:transition xmlns:p14="http://schemas.microsoft.com/office/powerpoint/2010/main" advClick="0" advTm="8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bldLvl="4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3" descr="Screen Shot 2017-08-29 at 3.42.30 PM.png"/>
          <p:cNvPicPr>
            <a:picLocks noChangeAspect="1"/>
          </p:cNvPicPr>
          <p:nvPr/>
        </p:nvPicPr>
        <p:blipFill>
          <a:blip r:embed="rId3">
            <a:lum bright="46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450" y="1676400"/>
            <a:ext cx="4832350" cy="4879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47" name="Rectangle 8"/>
          <p:cNvSpPr>
            <a:spLocks noChangeArrowheads="1"/>
          </p:cNvSpPr>
          <p:nvPr/>
        </p:nvSpPr>
        <p:spPr bwMode="auto">
          <a:xfrm>
            <a:off x="5181600" y="1174750"/>
            <a:ext cx="2085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i="1">
                <a:solidFill>
                  <a:schemeClr val="accent2"/>
                </a:solidFill>
                <a:latin typeface="Calibri" charset="0"/>
              </a:rPr>
              <a:t>Using a Caliper</a:t>
            </a:r>
            <a:endParaRPr lang="en-US"/>
          </a:p>
        </p:txBody>
      </p:sp>
      <p:sp>
        <p:nvSpPr>
          <p:cNvPr id="57348" name="Title 1"/>
          <p:cNvSpPr txBox="1">
            <a:spLocks/>
          </p:cNvSpPr>
          <p:nvPr/>
        </p:nvSpPr>
        <p:spPr bwMode="auto">
          <a:xfrm>
            <a:off x="152400" y="3352800"/>
            <a:ext cx="3429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i="1" dirty="0">
                <a:solidFill>
                  <a:schemeClr val="accent2"/>
                </a:solidFill>
                <a:latin typeface="Calibri" charset="0"/>
              </a:rPr>
              <a:t>Come up with partner having names on both lab forms.</a:t>
            </a:r>
            <a:br>
              <a:rPr lang="en-US" i="1" dirty="0">
                <a:solidFill>
                  <a:schemeClr val="accent2"/>
                </a:solidFill>
                <a:latin typeface="Calibri" charset="0"/>
              </a:rPr>
            </a:br>
            <a:r>
              <a:rPr lang="en-US" i="1" dirty="0">
                <a:solidFill>
                  <a:schemeClr val="accent2"/>
                </a:solidFill>
                <a:latin typeface="Calibri" charset="0"/>
              </a:rPr>
              <a:t> </a:t>
            </a:r>
            <a:r>
              <a:rPr lang="en-US" i="1" dirty="0" smtClean="0">
                <a:solidFill>
                  <a:schemeClr val="accent2"/>
                </a:solidFill>
                <a:latin typeface="Calibri" charset="0"/>
              </a:rPr>
              <a:t>You &amp; partner will be provided </a:t>
            </a:r>
            <a:r>
              <a:rPr lang="en-US" i="1" dirty="0">
                <a:solidFill>
                  <a:schemeClr val="accent2"/>
                </a:solidFill>
                <a:latin typeface="Calibri" charset="0"/>
              </a:rPr>
              <a:t>unknown liquid &amp; unknown metals, caliper &amp; ruler.</a:t>
            </a:r>
          </a:p>
        </p:txBody>
      </p:sp>
    </p:spTree>
  </p:cSld>
  <p:clrMapOvr>
    <a:masterClrMapping/>
  </p:clrMapOvr>
  <p:transition xmlns:p14="http://schemas.microsoft.com/office/powerpoint/2010/main" advClick="0" advTm="8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 txBox="1">
            <a:spLocks/>
          </p:cNvSpPr>
          <p:nvPr/>
        </p:nvSpPr>
        <p:spPr bwMode="auto">
          <a:xfrm>
            <a:off x="1066800" y="3048000"/>
            <a:ext cx="3429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i="1">
                <a:solidFill>
                  <a:schemeClr val="accent2"/>
                </a:solidFill>
                <a:latin typeface="Calibri" charset="0"/>
              </a:rPr>
              <a:t>Measuring the cylinder</a:t>
            </a:r>
          </a:p>
        </p:txBody>
      </p:sp>
      <p:pic>
        <p:nvPicPr>
          <p:cNvPr id="59395" name="Picture 5" descr="Screen Shot 2018-09-14 at 3.41.1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191000"/>
            <a:ext cx="2749550" cy="2205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6" name="Picture 6" descr="Screen Shot 2018-09-14 at 3.51.11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013" y="1143000"/>
            <a:ext cx="2465387" cy="2743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xmlns:p14="http://schemas.microsoft.com/office/powerpoint/2010/main" advClick="0" advTm="8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 txBox="1">
            <a:spLocks/>
          </p:cNvSpPr>
          <p:nvPr/>
        </p:nvSpPr>
        <p:spPr bwMode="auto">
          <a:xfrm>
            <a:off x="152400" y="2971800"/>
            <a:ext cx="3429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i="1">
                <a:solidFill>
                  <a:schemeClr val="accent2"/>
                </a:solidFill>
                <a:latin typeface="Calibri" charset="0"/>
              </a:rPr>
              <a:t>Read instructions carefully &amp; discuss with partner before beginning.</a:t>
            </a:r>
          </a:p>
          <a:p>
            <a:pPr algn="ctr"/>
            <a:endParaRPr lang="en-US" i="1">
              <a:solidFill>
                <a:schemeClr val="accent2"/>
              </a:solidFill>
              <a:latin typeface="Calibri" charset="0"/>
            </a:endParaRPr>
          </a:p>
          <a:p>
            <a:pPr algn="ctr"/>
            <a:r>
              <a:rPr lang="en-US" i="1">
                <a:solidFill>
                  <a:schemeClr val="accent2"/>
                </a:solidFill>
                <a:latin typeface="Calibri" charset="0"/>
              </a:rPr>
              <a:t>Return empty liquid vials &amp; metal cylinders when finished. </a:t>
            </a:r>
          </a:p>
          <a:p>
            <a:pPr algn="ctr"/>
            <a:endParaRPr lang="en-US" i="1">
              <a:solidFill>
                <a:schemeClr val="accent2"/>
              </a:solidFill>
              <a:latin typeface="Calibri" charset="0"/>
            </a:endParaRPr>
          </a:p>
          <a:p>
            <a:pPr algn="ctr"/>
            <a:r>
              <a:rPr lang="en-US" i="1">
                <a:solidFill>
                  <a:schemeClr val="accent2"/>
                </a:solidFill>
                <a:latin typeface="Calibri" charset="0"/>
              </a:rPr>
              <a:t>Liquid is salt solution that can be poured down drain.</a:t>
            </a:r>
          </a:p>
        </p:txBody>
      </p:sp>
      <p:pic>
        <p:nvPicPr>
          <p:cNvPr id="61443" name="Picture 4" descr="Screen Shot 2018-09-14 at 3.41.1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725" y="1981200"/>
            <a:ext cx="4079875" cy="32718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4" name="Picture 5" descr="Screen Shot 2018-09-14 at 3.29.5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514850"/>
            <a:ext cx="218440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6" descr="Screen Shot 2018-09-14 at 3.46.39 PM.png"/>
          <p:cNvPicPr>
            <a:picLocks noChangeAspect="1"/>
          </p:cNvPicPr>
          <p:nvPr/>
        </p:nvPicPr>
        <p:blipFill>
          <a:blip r:embed="rId5">
            <a:lum bright="1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175" y="87313"/>
            <a:ext cx="2054225" cy="250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6" name="Picture 7" descr="Screen Shot 2018-09-14 at 3.34.45 PM.png"/>
          <p:cNvPicPr>
            <a:picLocks noChangeAspect="1"/>
          </p:cNvPicPr>
          <p:nvPr/>
        </p:nvPicPr>
        <p:blipFill>
          <a:blip r:embed="rId6">
            <a:lum bright="30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900" y="152400"/>
            <a:ext cx="1485900" cy="1665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xmlns:p14="http://schemas.microsoft.com/office/powerpoint/2010/main" advClick="0" advTm="8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 txBox="1">
            <a:spLocks/>
          </p:cNvSpPr>
          <p:nvPr/>
        </p:nvSpPr>
        <p:spPr bwMode="auto">
          <a:xfrm>
            <a:off x="533400" y="979488"/>
            <a:ext cx="82296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>
                <a:solidFill>
                  <a:schemeClr val="tx2"/>
                </a:solidFill>
              </a:rPr>
              <a:t>Complete and record all measurements pp. 20-22 today. Omit pg. 23 and Trial 2 pg.20</a:t>
            </a:r>
          </a:p>
        </p:txBody>
      </p:sp>
      <p:sp>
        <p:nvSpPr>
          <p:cNvPr id="63491" name="Title 1"/>
          <p:cNvSpPr txBox="1">
            <a:spLocks/>
          </p:cNvSpPr>
          <p:nvPr/>
        </p:nvSpPr>
        <p:spPr bwMode="auto">
          <a:xfrm>
            <a:off x="468313" y="331788"/>
            <a:ext cx="82296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 dirty="0">
                <a:solidFill>
                  <a:schemeClr val="tx2"/>
                </a:solidFill>
              </a:rPr>
              <a:t>Experiment </a:t>
            </a:r>
            <a:r>
              <a:rPr lang="en-US" sz="3200" dirty="0" smtClean="0">
                <a:solidFill>
                  <a:schemeClr val="tx2"/>
                </a:solidFill>
              </a:rPr>
              <a:t>#2 </a:t>
            </a:r>
            <a:r>
              <a:rPr lang="en-US" sz="3200" dirty="0">
                <a:solidFill>
                  <a:schemeClr val="tx2"/>
                </a:solidFill>
              </a:rPr>
              <a:t>–Measuring Density</a:t>
            </a:r>
          </a:p>
        </p:txBody>
      </p:sp>
      <p:sp>
        <p:nvSpPr>
          <p:cNvPr id="63492" name="TextBox 11"/>
          <p:cNvSpPr txBox="1">
            <a:spLocks noChangeArrowheads="1"/>
          </p:cNvSpPr>
          <p:nvPr/>
        </p:nvSpPr>
        <p:spPr bwMode="auto">
          <a:xfrm>
            <a:off x="6105525" y="2533650"/>
            <a:ext cx="1071563" cy="1570038"/>
          </a:xfrm>
          <a:prstGeom prst="rect">
            <a:avLst/>
          </a:prstGeom>
          <a:solidFill>
            <a:srgbClr val="C0504D">
              <a:alpha val="5294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 </a:t>
            </a:r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</p:txBody>
      </p:sp>
      <p:sp>
        <p:nvSpPr>
          <p:cNvPr id="63493" name="Rectangle 7"/>
          <p:cNvSpPr>
            <a:spLocks noChangeArrowheads="1"/>
          </p:cNvSpPr>
          <p:nvPr/>
        </p:nvSpPr>
        <p:spPr bwMode="auto">
          <a:xfrm>
            <a:off x="139700" y="5429250"/>
            <a:ext cx="8928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Have </a:t>
            </a:r>
            <a:r>
              <a:rPr lang="en-US" b="1" dirty="0" smtClean="0">
                <a:solidFill>
                  <a:srgbClr val="FF0000"/>
                </a:solidFill>
              </a:rPr>
              <a:t>individual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dirty="0">
                <a:solidFill>
                  <a:schemeClr val="tx2"/>
                </a:solidFill>
              </a:rPr>
              <a:t>forms </a:t>
            </a:r>
            <a:r>
              <a:rPr lang="en-US" dirty="0" smtClean="0">
                <a:solidFill>
                  <a:schemeClr val="tx2"/>
                </a:solidFill>
              </a:rPr>
              <a:t>initialed before </a:t>
            </a:r>
            <a:r>
              <a:rPr lang="en-US" dirty="0">
                <a:solidFill>
                  <a:schemeClr val="tx2"/>
                </a:solidFill>
              </a:rPr>
              <a:t>leaving lab today.</a:t>
            </a:r>
          </a:p>
          <a:p>
            <a:pPr algn="ctr"/>
            <a:r>
              <a:rPr lang="en-US" dirty="0">
                <a:solidFill>
                  <a:schemeClr val="tx2"/>
                </a:solidFill>
              </a:rPr>
              <a:t>Only your measurement data is due to be signed today.</a:t>
            </a:r>
          </a:p>
          <a:p>
            <a:pPr algn="ctr"/>
            <a:r>
              <a:rPr lang="en-US" dirty="0">
                <a:solidFill>
                  <a:schemeClr val="tx2"/>
                </a:solidFill>
              </a:rPr>
              <a:t>Be certain of calculations, graphs &amp; questions before leaving lab.</a:t>
            </a:r>
          </a:p>
        </p:txBody>
      </p:sp>
      <p:pic>
        <p:nvPicPr>
          <p:cNvPr id="63494" name="Picture 6" descr="Screen Shot 2018-02-05 at 11.08.3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286000"/>
            <a:ext cx="2959100" cy="300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5" name="Picture 13" descr="Screen Shot 2018-09-08 at 2.35.1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2138363"/>
            <a:ext cx="2457450" cy="314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6" name="TextBox 10"/>
          <p:cNvSpPr txBox="1">
            <a:spLocks noChangeArrowheads="1"/>
          </p:cNvSpPr>
          <p:nvPr/>
        </p:nvSpPr>
        <p:spPr bwMode="auto">
          <a:xfrm>
            <a:off x="1447800" y="2895600"/>
            <a:ext cx="533400" cy="2185988"/>
          </a:xfrm>
          <a:prstGeom prst="rect">
            <a:avLst/>
          </a:prstGeom>
          <a:solidFill>
            <a:srgbClr val="C0504D">
              <a:alpha val="5294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 </a:t>
            </a:r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 </a:t>
            </a:r>
          </a:p>
          <a:p>
            <a:pPr eaLnBrk="1" hangingPunct="1"/>
            <a:endParaRPr lang="en-US"/>
          </a:p>
          <a:p>
            <a:pPr eaLnBrk="1" hangingPunct="1"/>
            <a:endParaRPr lang="en-US" sz="1600"/>
          </a:p>
        </p:txBody>
      </p:sp>
      <p:pic>
        <p:nvPicPr>
          <p:cNvPr id="63497" name="Picture 15" descr="Screen Shot 2018-09-08 at 2.35.3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133600"/>
            <a:ext cx="2371725" cy="3154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8" name="TextBox 9"/>
          <p:cNvSpPr txBox="1">
            <a:spLocks noChangeArrowheads="1"/>
          </p:cNvSpPr>
          <p:nvPr/>
        </p:nvSpPr>
        <p:spPr bwMode="auto">
          <a:xfrm>
            <a:off x="4495800" y="2533650"/>
            <a:ext cx="838200" cy="1846263"/>
          </a:xfrm>
          <a:prstGeom prst="rect">
            <a:avLst/>
          </a:prstGeom>
          <a:solidFill>
            <a:srgbClr val="C0504D">
              <a:alpha val="5294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 </a:t>
            </a:r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 </a:t>
            </a:r>
          </a:p>
          <a:p>
            <a:pPr eaLnBrk="1" hangingPunct="1"/>
            <a:endParaRPr lang="en-US" sz="1800"/>
          </a:p>
        </p:txBody>
      </p:sp>
      <p:sp>
        <p:nvSpPr>
          <p:cNvPr id="63499" name="TextBox 10"/>
          <p:cNvSpPr txBox="1">
            <a:spLocks noChangeArrowheads="1"/>
          </p:cNvSpPr>
          <p:nvPr/>
        </p:nvSpPr>
        <p:spPr bwMode="auto">
          <a:xfrm>
            <a:off x="1981200" y="2514600"/>
            <a:ext cx="381000" cy="338138"/>
          </a:xfrm>
          <a:prstGeom prst="rect">
            <a:avLst/>
          </a:prstGeom>
          <a:solidFill>
            <a:srgbClr val="C0504D">
              <a:alpha val="5294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 </a:t>
            </a:r>
          </a:p>
        </p:txBody>
      </p:sp>
      <p:sp>
        <p:nvSpPr>
          <p:cNvPr id="63500" name="TextBox 10"/>
          <p:cNvSpPr txBox="1">
            <a:spLocks noChangeArrowheads="1"/>
          </p:cNvSpPr>
          <p:nvPr/>
        </p:nvSpPr>
        <p:spPr bwMode="auto">
          <a:xfrm>
            <a:off x="4648200" y="2133600"/>
            <a:ext cx="381000" cy="338138"/>
          </a:xfrm>
          <a:prstGeom prst="rect">
            <a:avLst/>
          </a:prstGeom>
          <a:solidFill>
            <a:srgbClr val="C0504D">
              <a:alpha val="5294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 </a:t>
            </a:r>
          </a:p>
        </p:txBody>
      </p:sp>
      <p:sp>
        <p:nvSpPr>
          <p:cNvPr id="63501" name="TextBox 9"/>
          <p:cNvSpPr txBox="1">
            <a:spLocks noChangeArrowheads="1"/>
          </p:cNvSpPr>
          <p:nvPr/>
        </p:nvSpPr>
        <p:spPr bwMode="auto">
          <a:xfrm>
            <a:off x="7253288" y="2305050"/>
            <a:ext cx="1509712" cy="1200150"/>
          </a:xfrm>
          <a:prstGeom prst="rect">
            <a:avLst/>
          </a:prstGeom>
          <a:solidFill>
            <a:srgbClr val="C0504D">
              <a:alpha val="5294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 </a:t>
            </a:r>
          </a:p>
          <a:p>
            <a:pPr eaLnBrk="1" hangingPunct="1"/>
            <a:endParaRPr lang="en-US"/>
          </a:p>
          <a:p>
            <a:pPr eaLnBrk="1" hangingPunct="1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 rot="16200000" flipH="1">
            <a:off x="1231106" y="3645694"/>
            <a:ext cx="2185988" cy="685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1231106" y="3645694"/>
            <a:ext cx="2185988" cy="685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i="1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Next </a:t>
            </a:r>
            <a:r>
              <a:rPr lang="en-US" i="1" dirty="0" smtClean="0">
                <a:latin typeface="Calibri" charset="0"/>
                <a:ea typeface="ＭＳ Ｐゴシック" charset="0"/>
                <a:cs typeface="ＭＳ Ｐゴシック" charset="0"/>
              </a:rPr>
              <a:t>Week: (Week #4)</a:t>
            </a:r>
            <a:endParaRPr lang="en-US" i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525963"/>
          </a:xfrm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heck </a:t>
            </a:r>
            <a:r>
              <a:rPr lang="en-US" sz="3000" dirty="0" smtClean="0">
                <a:latin typeface="Calibri" charset="0"/>
                <a:ea typeface="ＭＳ Ｐゴシック" charset="0"/>
                <a:cs typeface="ＭＳ Ｐゴシック" charset="0"/>
              </a:rPr>
              <a:t>Calendar; </a:t>
            </a:r>
            <a:r>
              <a:rPr lang="en-US" sz="3000" dirty="0" smtClean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Monday is a holiday; Wednesday: Open Lab &amp; Help Session</a:t>
            </a:r>
            <a:endParaRPr lang="en-US" sz="30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3000" dirty="0" smtClean="0">
                <a:latin typeface="Calibri" charset="0"/>
                <a:ea typeface="ＭＳ Ｐゴシック" charset="0"/>
                <a:cs typeface="ＭＳ Ｐゴシック" charset="0"/>
              </a:rPr>
              <a:t>Complete 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density calculations, graphs &amp; Report Form pp.20-22, &amp; pp. 24-25; attach completed replacement pg. 19 plus graphs (One complete set for each lab partner to be turned in; stapled together 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clearest report first.)</a:t>
            </a:r>
            <a:r>
              <a:rPr lang="en-US" sz="2800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b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000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DUE </a:t>
            </a:r>
            <a:r>
              <a:rPr lang="en-US" sz="3000" dirty="0" smtClean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Week #5</a:t>
            </a:r>
            <a:endParaRPr lang="en-US" sz="3000" dirty="0">
              <a:solidFill>
                <a:srgbClr val="FF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3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3000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GQ</a:t>
            </a:r>
            <a:r>
              <a:rPr lang="en-US" sz="3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 On-line </a:t>
            </a:r>
            <a:r>
              <a:rPr lang="en-US" sz="3000" i="1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Density &amp; Buoyancy Guiding Questions</a:t>
            </a:r>
            <a:r>
              <a:rPr lang="en-US" sz="3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(individually done) </a:t>
            </a:r>
            <a:br>
              <a:rPr lang="en-US" sz="3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000" i="1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  <a:hlinkClick r:id="rId2"/>
              </a:rPr>
              <a:t>https://phet.colorado.edu/sims/density-and-buoyancy/density_en.html</a:t>
            </a:r>
            <a:endParaRPr lang="en-US" sz="2000" i="1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3000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DUE </a:t>
            </a:r>
            <a:r>
              <a:rPr lang="en-US" sz="3000" dirty="0" smtClean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Week #5</a:t>
            </a:r>
            <a:endParaRPr lang="en-US" sz="30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4525963"/>
          </a:xfrm>
        </p:spPr>
        <p:txBody>
          <a:bodyPr/>
          <a:lstStyle/>
          <a:p>
            <a:pPr algn="ctr"/>
            <a:r>
              <a:rPr lang="en-US" sz="3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3000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GQ</a:t>
            </a:r>
            <a:r>
              <a:rPr lang="en-US" sz="3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 On-line </a:t>
            </a:r>
            <a:r>
              <a:rPr lang="en-US" sz="3000" i="1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Density &amp; Buoyancy Guiding </a:t>
            </a:r>
            <a:r>
              <a:rPr lang="en-US" sz="3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sz="3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000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DUE </a:t>
            </a:r>
            <a:r>
              <a:rPr lang="en-US" sz="3000" dirty="0" smtClean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Week #5</a:t>
            </a:r>
            <a:endParaRPr lang="en-US" sz="30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5539" name="Picture 9" descr="Screen Shot 2018-02-04 at 11.26.1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713" y="2209800"/>
            <a:ext cx="5221287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0" name="Rectangle 10">
            <a:hlinkClick r:id="rId3"/>
          </p:cNvPr>
          <p:cNvSpPr>
            <a:spLocks noChangeArrowheads="1"/>
          </p:cNvSpPr>
          <p:nvPr/>
        </p:nvSpPr>
        <p:spPr bwMode="auto">
          <a:xfrm>
            <a:off x="152400" y="1219200"/>
            <a:ext cx="8534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</a:rPr>
              <a:t>http://chemconnections.org/general/chem108/Density%20&amp;%20Bouyancy.html</a:t>
            </a:r>
            <a:endParaRPr lang="en-US" sz="2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4525963"/>
          </a:xfrm>
        </p:spPr>
        <p:txBody>
          <a:bodyPr/>
          <a:lstStyle/>
          <a:p>
            <a:r>
              <a:rPr lang="en-US" sz="3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3000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GQ</a:t>
            </a:r>
            <a:r>
              <a:rPr lang="en-US" sz="3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 On-line </a:t>
            </a:r>
            <a:r>
              <a:rPr lang="en-US" sz="3000" i="1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Density &amp; Buoyancy 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Guiding Questions </a:t>
            </a:r>
            <a:r>
              <a:rPr lang="en-US" sz="3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sz="3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000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DUE </a:t>
            </a:r>
            <a:r>
              <a:rPr lang="en-US" sz="3000" dirty="0" smtClean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Week #5</a:t>
            </a:r>
            <a:endParaRPr lang="en-US" sz="30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algn="ctr">
              <a:buFont typeface="Arial" charset="0"/>
              <a:buNone/>
            </a:pP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https://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phet.colorado.edu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/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sims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/density-and-buoyancy/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density_en.html</a:t>
            </a:r>
            <a:endParaRPr lang="en-US" dirty="0">
              <a:solidFill>
                <a:srgbClr val="FF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6563" name="Picture 5" descr="Screen Shot 2018-02-04 at 9.42.3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50" y="2239963"/>
            <a:ext cx="3790950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4" name="Picture 6" descr="Screen Shot 2018-02-04 at 9.44.29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39963"/>
            <a:ext cx="3802063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39057</TotalTime>
  <Words>1041</Words>
  <Application>Microsoft Macintosh PowerPoint</Application>
  <PresentationFormat>On-screen Show (4:3)</PresentationFormat>
  <Paragraphs>229</Paragraphs>
  <Slides>27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Chem 108: Lab </vt:lpstr>
      <vt:lpstr>PowerPoint Presentation</vt:lpstr>
      <vt:lpstr>PowerPoint Presentation</vt:lpstr>
      <vt:lpstr>PowerPoint Presentation</vt:lpstr>
      <vt:lpstr>Experiment #2: Measuring Density</vt:lpstr>
      <vt:lpstr>Comparison of Relative Properties  FUNCTIONS</vt:lpstr>
      <vt:lpstr>Comparisons of Relative Properties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Density  Mass &amp; Volume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Next Week: (Week #4)</vt:lpstr>
      <vt:lpstr>PowerPoint Presentation</vt:lpstr>
      <vt:lpstr>PowerPoint Presentation</vt:lpstr>
    </vt:vector>
  </TitlesOfParts>
  <Company>dvc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 Rusay</dc:creator>
  <cp:keywords/>
  <cp:lastModifiedBy>Ron Rusay</cp:lastModifiedBy>
  <cp:revision>106</cp:revision>
  <cp:lastPrinted>2019-02-05T18:16:40Z</cp:lastPrinted>
  <dcterms:created xsi:type="dcterms:W3CDTF">2018-09-14T20:15:51Z</dcterms:created>
  <dcterms:modified xsi:type="dcterms:W3CDTF">2019-02-05T22:06:23Z</dcterms:modified>
</cp:coreProperties>
</file>